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style1.xml" ContentType="application/vnd.ms-office.chartstyle+xml"/>
  <Override PartName="/ppt/charts/colors1.xml" ContentType="application/vnd.ms-office.chartcolorstyle+xml"/>
  <Override PartName="/ppt/charts/style2.xml" ContentType="application/vnd.ms-office.chartstyle+xml"/>
  <Override PartName="/ppt/charts/colors2.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Creinin family" initials="Cf" lastIdx="3"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8309" autoAdjust="0"/>
    <p:restoredTop sz="95477" autoAdjust="0"/>
  </p:normalViewPr>
  <p:slideViewPr>
    <p:cSldViewPr snapToGrid="0" snapToObjects="1" showGuides="1">
      <p:cViewPr>
        <p:scale>
          <a:sx n="70" d="100"/>
          <a:sy n="70" d="100"/>
        </p:scale>
        <p:origin x="-72" y="34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Olivia\Dropbox\Antibiotic%20Research\Stats\statsv10.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C:\Users\Olivia\Dropbox\Antibiotic%20Research\Stats\statsv1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Sheet1!$A$9</c:f>
              <c:strCache>
                <c:ptCount val="1"/>
                <c:pt idx="0">
                  <c:v>Documented in EMR</c:v>
                </c:pt>
              </c:strCache>
            </c:strRef>
          </c:tx>
          <c:spPr>
            <a:solidFill>
              <a:schemeClr val="accent1"/>
            </a:solidFill>
            <a:ln>
              <a:noFill/>
            </a:ln>
            <a:effectLst/>
          </c:spPr>
          <c:invertIfNegative val="0"/>
          <c:dLbls>
            <c:dLbl>
              <c:idx val="0"/>
              <c:layout/>
              <c:tx>
                <c:rich>
                  <a:bodyPr/>
                  <a:lstStyle/>
                  <a:p>
                    <a:r>
                      <a:rPr lang="en-US"/>
                      <a:t>69.4%</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t>99.1%</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Sheet1!$B$8:$C$8</c:f>
              <c:strCache>
                <c:ptCount val="2"/>
                <c:pt idx="0">
                  <c:v>Before Interventions</c:v>
                </c:pt>
                <c:pt idx="1">
                  <c:v>After Interventions</c:v>
                </c:pt>
              </c:strCache>
            </c:strRef>
          </c:cat>
          <c:val>
            <c:numRef>
              <c:f>Sheet1!$B$9:$C$9</c:f>
              <c:numCache>
                <c:formatCode>General</c:formatCode>
                <c:ptCount val="2"/>
                <c:pt idx="0">
                  <c:v>175</c:v>
                </c:pt>
                <c:pt idx="1">
                  <c:v>440</c:v>
                </c:pt>
              </c:numCache>
            </c:numRef>
          </c:val>
        </c:ser>
        <c:ser>
          <c:idx val="1"/>
          <c:order val="1"/>
          <c:tx>
            <c:strRef>
              <c:f>Sheet1!$A$10</c:f>
              <c:strCache>
                <c:ptCount val="1"/>
                <c:pt idx="0">
                  <c:v>Undocumented in EMR</c:v>
                </c:pt>
              </c:strCache>
            </c:strRef>
          </c:tx>
          <c:spPr>
            <a:solidFill>
              <a:srgbClr val="FF5D5D"/>
            </a:solidFill>
            <a:ln>
              <a:noFill/>
            </a:ln>
            <a:effectLst/>
          </c:spPr>
          <c:invertIfNegative val="0"/>
          <c:dLbls>
            <c:dLbl>
              <c:idx val="0"/>
              <c:layout/>
              <c:tx>
                <c:rich>
                  <a:bodyPr/>
                  <a:lstStyle/>
                  <a:p>
                    <a:r>
                      <a:rPr lang="en-US"/>
                      <a:t>30.5%</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t>0.9%</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Sheet1!$B$8:$C$8</c:f>
              <c:strCache>
                <c:ptCount val="2"/>
                <c:pt idx="0">
                  <c:v>Before Interventions</c:v>
                </c:pt>
                <c:pt idx="1">
                  <c:v>After Interventions</c:v>
                </c:pt>
              </c:strCache>
            </c:strRef>
          </c:cat>
          <c:val>
            <c:numRef>
              <c:f>Sheet1!$B$10:$C$10</c:f>
              <c:numCache>
                <c:formatCode>General</c:formatCode>
                <c:ptCount val="2"/>
                <c:pt idx="0">
                  <c:v>77</c:v>
                </c:pt>
                <c:pt idx="1">
                  <c:v>4</c:v>
                </c:pt>
              </c:numCache>
            </c:numRef>
          </c:val>
        </c:ser>
        <c:dLbls>
          <c:showLegendKey val="0"/>
          <c:showVal val="0"/>
          <c:showCatName val="0"/>
          <c:showSerName val="0"/>
          <c:showPercent val="0"/>
          <c:showBubbleSize val="0"/>
        </c:dLbls>
        <c:gapWidth val="95"/>
        <c:overlap val="100"/>
        <c:axId val="80233600"/>
        <c:axId val="80235136"/>
      </c:barChart>
      <c:catAx>
        <c:axId val="80233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235136"/>
        <c:crosses val="autoZero"/>
        <c:auto val="1"/>
        <c:lblAlgn val="ctr"/>
        <c:lblOffset val="100"/>
        <c:noMultiLvlLbl val="0"/>
      </c:catAx>
      <c:valAx>
        <c:axId val="80235136"/>
        <c:scaling>
          <c:orientation val="minMax"/>
          <c:max val="45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patients</a:t>
                </a:r>
              </a:p>
            </c:rich>
          </c:tx>
          <c:layout>
            <c:manualLayout>
              <c:xMode val="edge"/>
              <c:yMode val="edge"/>
              <c:x val="0.16388888888888889"/>
              <c:y val="0.35306357538641003"/>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233600"/>
        <c:crosses val="autoZero"/>
        <c:crossBetween val="between"/>
        <c:majorUnit val="5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Sheet1!$A$25</c:f>
              <c:strCache>
                <c:ptCount val="1"/>
                <c:pt idx="0">
                  <c:v>Adherent Patients</c:v>
                </c:pt>
              </c:strCache>
            </c:strRef>
          </c:tx>
          <c:spPr>
            <a:solidFill>
              <a:schemeClr val="accent1"/>
            </a:solidFill>
            <a:ln>
              <a:noFill/>
            </a:ln>
            <a:effectLst/>
          </c:spPr>
          <c:invertIfNegative val="0"/>
          <c:dLbls>
            <c:dLbl>
              <c:idx val="0"/>
              <c:layout/>
              <c:tx>
                <c:rich>
                  <a:bodyPr/>
                  <a:lstStyle/>
                  <a:p>
                    <a:r>
                      <a:rPr lang="en-US"/>
                      <a:t>78.3%</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t>90.0%</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Sheet1!$B$24:$C$24</c:f>
              <c:strCache>
                <c:ptCount val="2"/>
                <c:pt idx="0">
                  <c:v>Before Interventions</c:v>
                </c:pt>
                <c:pt idx="1">
                  <c:v>After Interventions</c:v>
                </c:pt>
              </c:strCache>
            </c:strRef>
          </c:cat>
          <c:val>
            <c:numRef>
              <c:f>Sheet1!$B$25:$C$25</c:f>
              <c:numCache>
                <c:formatCode>General</c:formatCode>
                <c:ptCount val="2"/>
                <c:pt idx="0">
                  <c:v>137</c:v>
                </c:pt>
                <c:pt idx="1">
                  <c:v>396</c:v>
                </c:pt>
              </c:numCache>
            </c:numRef>
          </c:val>
        </c:ser>
        <c:ser>
          <c:idx val="1"/>
          <c:order val="1"/>
          <c:tx>
            <c:strRef>
              <c:f>Sheet1!$A$26</c:f>
              <c:strCache>
                <c:ptCount val="1"/>
                <c:pt idx="0">
                  <c:v>Nonadherent Patients</c:v>
                </c:pt>
              </c:strCache>
            </c:strRef>
          </c:tx>
          <c:spPr>
            <a:solidFill>
              <a:srgbClr val="FF5D5D"/>
            </a:solidFill>
            <a:ln>
              <a:noFill/>
            </a:ln>
            <a:effectLst/>
          </c:spPr>
          <c:invertIfNegative val="0"/>
          <c:dLbls>
            <c:dLbl>
              <c:idx val="0"/>
              <c:layout/>
              <c:tx>
                <c:rich>
                  <a:bodyPr/>
                  <a:lstStyle/>
                  <a:p>
                    <a:r>
                      <a:rPr lang="en-US"/>
                      <a:t>21.7%</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t>10%</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Sheet1!$B$24:$C$24</c:f>
              <c:strCache>
                <c:ptCount val="2"/>
                <c:pt idx="0">
                  <c:v>Before Interventions</c:v>
                </c:pt>
                <c:pt idx="1">
                  <c:v>After Interventions</c:v>
                </c:pt>
              </c:strCache>
            </c:strRef>
          </c:cat>
          <c:val>
            <c:numRef>
              <c:f>Sheet1!$B$26:$C$26</c:f>
              <c:numCache>
                <c:formatCode>General</c:formatCode>
                <c:ptCount val="2"/>
                <c:pt idx="0">
                  <c:v>175</c:v>
                </c:pt>
                <c:pt idx="1">
                  <c:v>4</c:v>
                </c:pt>
              </c:numCache>
            </c:numRef>
          </c:val>
        </c:ser>
        <c:dLbls>
          <c:showLegendKey val="0"/>
          <c:showVal val="0"/>
          <c:showCatName val="0"/>
          <c:showSerName val="0"/>
          <c:showPercent val="0"/>
          <c:showBubbleSize val="0"/>
        </c:dLbls>
        <c:gapWidth val="95"/>
        <c:overlap val="100"/>
        <c:axId val="80266368"/>
        <c:axId val="80267904"/>
      </c:barChart>
      <c:catAx>
        <c:axId val="80266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267904"/>
        <c:crosses val="autoZero"/>
        <c:auto val="1"/>
        <c:lblAlgn val="ctr"/>
        <c:lblOffset val="100"/>
        <c:noMultiLvlLbl val="0"/>
      </c:catAx>
      <c:valAx>
        <c:axId val="802679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 of patients</a:t>
                </a:r>
              </a:p>
            </c:rich>
          </c:tx>
          <c:layout>
            <c:manualLayout>
              <c:xMode val="edge"/>
              <c:yMode val="edge"/>
              <c:x val="0.14444444444444443"/>
              <c:y val="0.34380431612715073"/>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26636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2/16/2016</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359201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smtClean="0"/>
              <a:t>Introduction</a:t>
            </a:r>
            <a:endParaRPr lang="en-US" dirty="0"/>
          </a:p>
        </p:txBody>
      </p:sp>
      <p:sp>
        <p:nvSpPr>
          <p:cNvPr id="5" name="Text Placeholder 4"/>
          <p:cNvSpPr>
            <a:spLocks noGrp="1"/>
          </p:cNvSpPr>
          <p:nvPr>
            <p:ph type="body" sz="quarter" idx="20"/>
          </p:nvPr>
        </p:nvSpPr>
        <p:spPr>
          <a:xfrm>
            <a:off x="592188" y="12444379"/>
            <a:ext cx="6281539" cy="382517"/>
          </a:xfrm>
        </p:spPr>
        <p:txBody>
          <a:bodyPr/>
          <a:lstStyle/>
          <a:p>
            <a:r>
              <a:rPr lang="en-US" dirty="0" smtClean="0"/>
              <a:t>Objectives</a:t>
            </a:r>
            <a:endParaRPr lang="en-US" dirty="0"/>
          </a:p>
        </p:txBody>
      </p:sp>
      <p:sp>
        <p:nvSpPr>
          <p:cNvPr id="7" name="Text Placeholder 6"/>
          <p:cNvSpPr>
            <a:spLocks noGrp="1"/>
          </p:cNvSpPr>
          <p:nvPr>
            <p:ph type="body" sz="quarter" idx="22"/>
          </p:nvPr>
        </p:nvSpPr>
        <p:spPr/>
        <p:txBody>
          <a:bodyPr/>
          <a:lstStyle/>
          <a:p>
            <a:r>
              <a:rPr lang="en-US" dirty="0" smtClean="0"/>
              <a:t>Materials &amp; Methods</a:t>
            </a:r>
            <a:endParaRPr lang="en-US" dirty="0"/>
          </a:p>
        </p:txBody>
      </p:sp>
      <p:sp>
        <p:nvSpPr>
          <p:cNvPr id="9" name="Text Placeholder 8"/>
          <p:cNvSpPr>
            <a:spLocks noGrp="1"/>
          </p:cNvSpPr>
          <p:nvPr>
            <p:ph type="body" sz="quarter" idx="24"/>
          </p:nvPr>
        </p:nvSpPr>
        <p:spPr/>
        <p:txBody>
          <a:bodyPr/>
          <a:lstStyle/>
          <a:p>
            <a:r>
              <a:rPr lang="en-US" dirty="0" smtClean="0"/>
              <a:t>Results</a:t>
            </a:r>
            <a:endParaRPr lang="en-US" dirty="0"/>
          </a:p>
        </p:txBody>
      </p:sp>
      <p:sp>
        <p:nvSpPr>
          <p:cNvPr id="8" name="Text Placeholder 7"/>
          <p:cNvSpPr>
            <a:spLocks noGrp="1"/>
          </p:cNvSpPr>
          <p:nvPr>
            <p:ph type="body" sz="quarter" idx="23"/>
          </p:nvPr>
        </p:nvSpPr>
        <p:spPr>
          <a:xfrm>
            <a:off x="13906500" y="3341567"/>
            <a:ext cx="6286500" cy="479239"/>
          </a:xfrm>
        </p:spPr>
        <p:txBody>
          <a:bodyPr/>
          <a:lstStyle/>
          <a:p>
            <a:r>
              <a:rPr lang="en-US" b="1" dirty="0" smtClean="0"/>
              <a:t>Table 1. </a:t>
            </a:r>
            <a:r>
              <a:rPr lang="en-US" dirty="0" smtClean="0"/>
              <a:t>Demographic information</a:t>
            </a:r>
            <a:endParaRPr lang="en-US" dirty="0"/>
          </a:p>
        </p:txBody>
      </p:sp>
      <p:sp>
        <p:nvSpPr>
          <p:cNvPr id="10" name="Text Placeholder 9"/>
          <p:cNvSpPr>
            <a:spLocks noGrp="1"/>
          </p:cNvSpPr>
          <p:nvPr>
            <p:ph type="body" sz="quarter" idx="25"/>
          </p:nvPr>
        </p:nvSpPr>
        <p:spPr/>
        <p:txBody>
          <a:bodyPr/>
          <a:lstStyle/>
          <a:p>
            <a:r>
              <a:rPr lang="en-US" dirty="0" smtClean="0"/>
              <a:t>Conclusions</a:t>
            </a:r>
            <a:endParaRPr lang="en-US" dirty="0"/>
          </a:p>
        </p:txBody>
      </p:sp>
      <p:sp>
        <p:nvSpPr>
          <p:cNvPr id="11" name="Text Placeholder 10"/>
          <p:cNvSpPr>
            <a:spLocks noGrp="1"/>
          </p:cNvSpPr>
          <p:nvPr>
            <p:ph type="body" sz="quarter" idx="26"/>
          </p:nvPr>
        </p:nvSpPr>
        <p:spPr>
          <a:xfrm>
            <a:off x="20572839" y="7737499"/>
            <a:ext cx="6279386" cy="5218998"/>
          </a:xfrm>
        </p:spPr>
        <p:txBody>
          <a:bodyPr/>
          <a:lstStyle/>
          <a:p>
            <a:pPr marL="342900" indent="-342900">
              <a:buFont typeface="+mj-lt"/>
              <a:buAutoNum type="arabicPeriod"/>
            </a:pPr>
            <a:r>
              <a:rPr lang="en-US" dirty="0" smtClean="0"/>
              <a:t>Jones </a:t>
            </a:r>
            <a:r>
              <a:rPr lang="en-US" dirty="0"/>
              <a:t>RK, </a:t>
            </a:r>
            <a:r>
              <a:rPr lang="en-US" dirty="0" err="1"/>
              <a:t>Jerman</a:t>
            </a:r>
            <a:r>
              <a:rPr lang="en-US" dirty="0"/>
              <a:t> J. Abortion incidence and service availability in the United States, 2011. </a:t>
            </a:r>
            <a:r>
              <a:rPr lang="en-US" dirty="0" err="1"/>
              <a:t>Perspect</a:t>
            </a:r>
            <a:r>
              <a:rPr lang="en-US" dirty="0"/>
              <a:t> Sex </a:t>
            </a:r>
            <a:r>
              <a:rPr lang="en-US" dirty="0" err="1"/>
              <a:t>Reprod</a:t>
            </a:r>
            <a:r>
              <a:rPr lang="en-US" dirty="0"/>
              <a:t> Health. 2014;46(1):3-14. </a:t>
            </a:r>
            <a:r>
              <a:rPr lang="en-US" dirty="0" err="1"/>
              <a:t>Epub</a:t>
            </a:r>
            <a:r>
              <a:rPr lang="en-US" dirty="0"/>
              <a:t> 2014/02/06. </a:t>
            </a:r>
            <a:r>
              <a:rPr lang="en-US" dirty="0" err="1"/>
              <a:t>doi</a:t>
            </a:r>
            <a:r>
              <a:rPr lang="en-US" dirty="0"/>
              <a:t>: 10.1363/46e0414. PubMed PMID: 24494995.</a:t>
            </a:r>
          </a:p>
          <a:p>
            <a:pPr marL="342900" indent="-342900">
              <a:buFont typeface="+mj-lt"/>
              <a:buAutoNum type="arabicPeriod"/>
            </a:pPr>
            <a:r>
              <a:rPr lang="en-US" dirty="0" smtClean="0"/>
              <a:t>Achilles </a:t>
            </a:r>
            <a:r>
              <a:rPr lang="en-US" dirty="0"/>
              <a:t>SL, Reeves MF, Society of Family P. Prevention of infection after induced abortion: release date October 2010: SFP guideline 20102. Contraception. 2011;83(4):295-309. </a:t>
            </a:r>
            <a:r>
              <a:rPr lang="en-US" dirty="0" err="1"/>
              <a:t>doi</a:t>
            </a:r>
            <a:r>
              <a:rPr lang="en-US" dirty="0"/>
              <a:t>: 10.1016/j.contraception.2010.11.006. PubMed PMID: 21397086.</a:t>
            </a:r>
          </a:p>
          <a:p>
            <a:pPr marL="342900" indent="-342900">
              <a:buFont typeface="+mj-lt"/>
              <a:buAutoNum type="arabicPeriod"/>
            </a:pPr>
            <a:r>
              <a:rPr lang="en-US" dirty="0" smtClean="0"/>
              <a:t>Bulletins-</a:t>
            </a:r>
            <a:r>
              <a:rPr lang="en-US" dirty="0"/>
              <a:t>-Gynecology </a:t>
            </a:r>
            <a:r>
              <a:rPr lang="en-US" dirty="0" err="1"/>
              <a:t>ACoP</a:t>
            </a:r>
            <a:r>
              <a:rPr lang="en-US" dirty="0"/>
              <a:t>. ACOG Practice Bulletin No. 135: Second-trimester abortion. </a:t>
            </a:r>
            <a:r>
              <a:rPr lang="en-US" dirty="0" err="1"/>
              <a:t>Obstet</a:t>
            </a:r>
            <a:r>
              <a:rPr lang="en-US" dirty="0"/>
              <a:t> Gynecol. 2013;121(6):1394-406. </a:t>
            </a:r>
            <a:r>
              <a:rPr lang="en-US" dirty="0" err="1"/>
              <a:t>doi</a:t>
            </a:r>
            <a:r>
              <a:rPr lang="en-US" dirty="0"/>
              <a:t>: 10.1097/01.AOG.0000431056.79334.cc. PubMed PMID: 23812485.</a:t>
            </a:r>
          </a:p>
          <a:p>
            <a:pPr marL="342900" indent="-342900">
              <a:buFont typeface="+mj-lt"/>
              <a:buAutoNum type="arabicPeriod"/>
            </a:pPr>
            <a:r>
              <a:rPr lang="en-US" dirty="0" smtClean="0"/>
              <a:t>Low </a:t>
            </a:r>
            <a:r>
              <a:rPr lang="en-US" dirty="0"/>
              <a:t>N, Mueller M, Van Vliet HA, </a:t>
            </a:r>
            <a:r>
              <a:rPr lang="en-US" dirty="0" err="1"/>
              <a:t>Kapp</a:t>
            </a:r>
            <a:r>
              <a:rPr lang="en-US" dirty="0"/>
              <a:t> N. Perioperative antibiotics to prevent infection after first-trimester abortion. Cochrane Database </a:t>
            </a:r>
            <a:r>
              <a:rPr lang="en-US" dirty="0" err="1"/>
              <a:t>Syst</a:t>
            </a:r>
            <a:r>
              <a:rPr lang="en-US" dirty="0"/>
              <a:t> Rev. 2012;3:CD005217. </a:t>
            </a:r>
            <a:r>
              <a:rPr lang="en-US" dirty="0" err="1"/>
              <a:t>doi</a:t>
            </a:r>
            <a:r>
              <a:rPr lang="en-US" dirty="0"/>
              <a:t>: 10.1002/14651858.CD005217.pub2. PubMed PMID: 22419307.</a:t>
            </a:r>
          </a:p>
          <a:p>
            <a:pPr marL="342900" indent="-342900">
              <a:buFont typeface="+mj-lt"/>
              <a:buAutoNum type="arabicPeriod"/>
            </a:pPr>
            <a:r>
              <a:rPr lang="en-US" dirty="0" err="1" smtClean="0"/>
              <a:t>Sawaya</a:t>
            </a:r>
            <a:r>
              <a:rPr lang="en-US" dirty="0" smtClean="0"/>
              <a:t> </a:t>
            </a:r>
            <a:r>
              <a:rPr lang="en-US" dirty="0"/>
              <a:t>GF, Grady D, </a:t>
            </a:r>
            <a:r>
              <a:rPr lang="en-US" dirty="0" err="1"/>
              <a:t>Kerlikowske</a:t>
            </a:r>
            <a:r>
              <a:rPr lang="en-US" dirty="0"/>
              <a:t> K, Grimes DA. Antibiotics at the time of induced abortion: the case for universal prophylaxis based on a meta-analysis. </a:t>
            </a:r>
            <a:r>
              <a:rPr lang="en-US" dirty="0" err="1"/>
              <a:t>Obstet</a:t>
            </a:r>
            <a:r>
              <a:rPr lang="en-US" dirty="0"/>
              <a:t> Gynecol. 1996;87(5 Pt 2):884-90. PubMed PMID: 8677129.</a:t>
            </a:r>
          </a:p>
          <a:p>
            <a:pPr marL="342900" indent="-342900">
              <a:buFont typeface="+mj-lt"/>
              <a:buAutoNum type="arabicPeriod"/>
            </a:pPr>
            <a:r>
              <a:rPr lang="en-US" dirty="0" smtClean="0"/>
              <a:t>Shorter </a:t>
            </a:r>
            <a:r>
              <a:rPr lang="en-US" dirty="0"/>
              <a:t>JM, </a:t>
            </a:r>
            <a:r>
              <a:rPr lang="en-US" dirty="0" err="1"/>
              <a:t>Creinin</a:t>
            </a:r>
            <a:r>
              <a:rPr lang="en-US" dirty="0"/>
              <a:t> MD, </a:t>
            </a:r>
            <a:r>
              <a:rPr lang="en-US" dirty="0" err="1"/>
              <a:t>Hou</a:t>
            </a:r>
            <a:r>
              <a:rPr lang="en-US" dirty="0"/>
              <a:t> MY. Adherence with prescription antibiotic prophylaxis for abortions performed in the operating room. Contraception. 2014;90(3):</a:t>
            </a:r>
            <a:r>
              <a:rPr lang="en-US" dirty="0" smtClean="0"/>
              <a:t>310. </a:t>
            </a:r>
            <a:r>
              <a:rPr lang="en-US" dirty="0" err="1" smtClean="0"/>
              <a:t>doi</a:t>
            </a:r>
            <a:r>
              <a:rPr lang="en-US" dirty="0" smtClean="0"/>
              <a:t>: 10.1016/j.contraception.2014.05.062.</a:t>
            </a:r>
            <a:endParaRPr lang="en-US" dirty="0"/>
          </a:p>
        </p:txBody>
      </p:sp>
      <p:sp>
        <p:nvSpPr>
          <p:cNvPr id="12" name="Text Placeholder 11"/>
          <p:cNvSpPr>
            <a:spLocks noGrp="1"/>
          </p:cNvSpPr>
          <p:nvPr>
            <p:ph type="body" sz="quarter" idx="27"/>
          </p:nvPr>
        </p:nvSpPr>
        <p:spPr/>
        <p:txBody>
          <a:bodyPr/>
          <a:lstStyle/>
          <a:p>
            <a:r>
              <a:rPr lang="en-US" dirty="0" smtClean="0"/>
              <a:t>References</a:t>
            </a:r>
            <a:endParaRPr lang="en-US" dirty="0"/>
          </a:p>
        </p:txBody>
      </p:sp>
      <p:sp>
        <p:nvSpPr>
          <p:cNvPr id="13" name="Text Placeholder 12"/>
          <p:cNvSpPr>
            <a:spLocks noGrp="1"/>
          </p:cNvSpPr>
          <p:nvPr>
            <p:ph type="body" sz="quarter" idx="29"/>
          </p:nvPr>
        </p:nvSpPr>
        <p:spPr/>
        <p:txBody>
          <a:bodyPr/>
          <a:lstStyle/>
          <a:p>
            <a:r>
              <a:rPr lang="en-US" dirty="0" smtClean="0"/>
              <a:t>Acknowledgements</a:t>
            </a:r>
            <a:endParaRPr lang="en-US" dirty="0"/>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52" name="Text Placeholder 51"/>
          <p:cNvSpPr>
            <a:spLocks noGrp="1"/>
          </p:cNvSpPr>
          <p:nvPr>
            <p:ph type="body" sz="quarter" idx="185"/>
          </p:nvPr>
        </p:nvSpPr>
        <p:spPr/>
        <p:txBody>
          <a:bodyPr>
            <a:normAutofit fontScale="85000" lnSpcReduction="10000"/>
          </a:bodyPr>
          <a:lstStyle/>
          <a:p>
            <a:r>
              <a:rPr lang="en-US" dirty="0"/>
              <a:t>Quality Improvement: Changing Patterns of Antibiotic Prophylaxis for Surgical Abortion</a:t>
            </a:r>
          </a:p>
          <a:p>
            <a:endParaRPr lang="en-US" dirty="0" smtClean="0"/>
          </a:p>
          <a:p>
            <a:endParaRPr lang="en-US" dirty="0"/>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p:txBody>
          <a:bodyPr>
            <a:normAutofit fontScale="77500" lnSpcReduction="20000"/>
          </a:bodyPr>
          <a:lstStyle/>
          <a:p>
            <a:r>
              <a:rPr lang="en-US" dirty="0"/>
              <a:t>Olivia T. Nguyen</a:t>
            </a:r>
            <a:r>
              <a:rPr lang="en-US"/>
              <a:t>, </a:t>
            </a:r>
            <a:r>
              <a:rPr lang="en-US" smtClean="0"/>
              <a:t>MS; </a:t>
            </a:r>
            <a:r>
              <a:rPr lang="en-US" dirty="0"/>
              <a:t>Jade M. Shorter, MD, Alexa </a:t>
            </a:r>
            <a:r>
              <a:rPr lang="en-US" dirty="0" smtClean="0"/>
              <a:t>L. Calfee</a:t>
            </a:r>
            <a:r>
              <a:rPr lang="en-US" dirty="0"/>
              <a:t>, MPH; Mitchell D. </a:t>
            </a:r>
            <a:r>
              <a:rPr lang="en-US" dirty="0" err="1"/>
              <a:t>Creinin</a:t>
            </a:r>
            <a:r>
              <a:rPr lang="en-US" dirty="0"/>
              <a:t>, MD; Melody Y. </a:t>
            </a:r>
            <a:r>
              <a:rPr lang="en-US" dirty="0" err="1"/>
              <a:t>Hou</a:t>
            </a:r>
            <a:r>
              <a:rPr lang="en-US" dirty="0"/>
              <a:t>, MD, MPH</a:t>
            </a:r>
          </a:p>
          <a:p>
            <a:endParaRPr lang="en-US" dirty="0"/>
          </a:p>
        </p:txBody>
      </p:sp>
      <p:sp>
        <p:nvSpPr>
          <p:cNvPr id="51" name="Text Placeholder 50"/>
          <p:cNvSpPr>
            <a:spLocks noGrp="1"/>
          </p:cNvSpPr>
          <p:nvPr>
            <p:ph type="body" sz="quarter" idx="184"/>
          </p:nvPr>
        </p:nvSpPr>
        <p:spPr/>
        <p:txBody>
          <a:bodyPr/>
          <a:lstStyle/>
          <a:p>
            <a:r>
              <a:rPr lang="en-US" dirty="0" smtClean="0"/>
              <a:t>Department of Obstetrics and Gynecology, University of California Davis Medical Center</a:t>
            </a:r>
            <a:endParaRPr lang="en-US" dirty="0"/>
          </a:p>
        </p:txBody>
      </p:sp>
      <p:sp>
        <p:nvSpPr>
          <p:cNvPr id="53" name="Text Placeholder 52"/>
          <p:cNvSpPr>
            <a:spLocks noGrp="1"/>
          </p:cNvSpPr>
          <p:nvPr>
            <p:ph type="body" sz="quarter" idx="186"/>
          </p:nvPr>
        </p:nvSpPr>
        <p:spPr>
          <a:xfrm>
            <a:off x="7239086" y="3341567"/>
            <a:ext cx="6282530" cy="12673346"/>
          </a:xfrm>
        </p:spPr>
        <p:txBody>
          <a:bodyPr/>
          <a:lstStyle/>
          <a:p>
            <a:pPr marL="465138" indent="-465138" algn="just"/>
            <a:r>
              <a:rPr lang="en-US" sz="1800" b="1" dirty="0" smtClean="0">
                <a:latin typeface="Arial" panose="020B0604020202020204" pitchFamily="34" charset="0"/>
                <a:cs typeface="Arial" panose="020B0604020202020204" pitchFamily="34" charset="0"/>
              </a:rPr>
              <a:t>INITIAL QUALITY EVALUATION</a:t>
            </a:r>
          </a:p>
          <a:p>
            <a:pPr marL="465138" lvl="1" indent="-233363" algn="just">
              <a:buFont typeface="Courier New" panose="02070309020205020404" pitchFamily="49" charset="0"/>
              <a:buChar char="o"/>
            </a:pPr>
            <a:r>
              <a:rPr lang="en-US" sz="1800" dirty="0">
                <a:latin typeface="Arial" panose="020B0604020202020204" pitchFamily="34" charset="0"/>
                <a:cs typeface="Arial" panose="020B0604020202020204" pitchFamily="34" charset="0"/>
              </a:rPr>
              <a:t>R</a:t>
            </a:r>
            <a:r>
              <a:rPr lang="en-US" sz="1800" dirty="0" smtClean="0">
                <a:latin typeface="Arial" panose="020B0604020202020204" pitchFamily="34" charset="0"/>
                <a:cs typeface="Arial" panose="020B0604020202020204" pitchFamily="34" charset="0"/>
              </a:rPr>
              <a:t>etrospective EMR chart review of </a:t>
            </a:r>
            <a:r>
              <a:rPr lang="en-US" sz="1800" dirty="0">
                <a:latin typeface="Arial" panose="020B0604020202020204" pitchFamily="34" charset="0"/>
                <a:cs typeface="Arial" panose="020B0604020202020204" pitchFamily="34" charset="0"/>
              </a:rPr>
              <a:t>antibiotic utilization and physician documentation in 2013 for women who had surgical abortions in the operating room </a:t>
            </a:r>
            <a:r>
              <a:rPr lang="en-US" sz="1800" dirty="0" smtClean="0">
                <a:latin typeface="Arial" panose="020B0604020202020204" pitchFamily="34" charset="0"/>
                <a:cs typeface="Arial" panose="020B0604020202020204" pitchFamily="34" charset="0"/>
              </a:rPr>
              <a:t>at UCDMC from </a:t>
            </a:r>
            <a:r>
              <a:rPr lang="en-US" sz="1800" dirty="0">
                <a:latin typeface="Arial" panose="020B0604020202020204" pitchFamily="34" charset="0"/>
                <a:cs typeface="Arial" panose="020B0604020202020204" pitchFamily="34" charset="0"/>
              </a:rPr>
              <a:t>April 2012 to June </a:t>
            </a:r>
            <a:r>
              <a:rPr lang="en-US" sz="1800" dirty="0" smtClean="0">
                <a:latin typeface="Arial" panose="020B0604020202020204" pitchFamily="34" charset="0"/>
                <a:cs typeface="Arial" panose="020B0604020202020204" pitchFamily="34" charset="0"/>
              </a:rPr>
              <a:t>2013 </a:t>
            </a:r>
          </a:p>
          <a:p>
            <a:pPr marL="465138" lvl="1" indent="-233363" algn="just">
              <a:buNone/>
            </a:pPr>
            <a:endParaRPr lang="en-US" sz="1800" dirty="0" smtClean="0">
              <a:latin typeface="Arial" panose="020B0604020202020204" pitchFamily="34" charset="0"/>
              <a:cs typeface="Arial" panose="020B0604020202020204" pitchFamily="34" charset="0"/>
            </a:endParaRPr>
          </a:p>
          <a:p>
            <a:pPr marL="465138" lvl="1" indent="-465138" algn="just">
              <a:buNone/>
            </a:pPr>
            <a:r>
              <a:rPr lang="en-US" sz="1800" b="1" dirty="0" smtClean="0">
                <a:latin typeface="Arial" panose="020B0604020202020204" pitchFamily="34" charset="0"/>
                <a:cs typeface="Arial" panose="020B0604020202020204" pitchFamily="34" charset="0"/>
              </a:rPr>
              <a:t>INTERVENTIONS</a:t>
            </a:r>
          </a:p>
          <a:p>
            <a:pPr marL="465138" lvl="1" indent="-233363"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Following </a:t>
            </a:r>
            <a:r>
              <a:rPr lang="en-US" sz="1800" dirty="0">
                <a:latin typeface="Arial" panose="020B0604020202020204" pitchFamily="34" charset="0"/>
                <a:cs typeface="Arial" panose="020B0604020202020204" pitchFamily="34" charset="0"/>
              </a:rPr>
              <a:t>the quality assurance assessment, we made </a:t>
            </a:r>
            <a:r>
              <a:rPr lang="en-US" sz="1800" dirty="0" smtClean="0">
                <a:latin typeface="Arial" panose="020B0604020202020204" pitchFamily="34" charset="0"/>
                <a:cs typeface="Arial" panose="020B0604020202020204" pitchFamily="34" charset="0"/>
              </a:rPr>
              <a:t>the following changes:</a:t>
            </a:r>
          </a:p>
          <a:p>
            <a:pPr marL="682625" lvl="3" indent="-211138" algn="just">
              <a:buFont typeface="+mj-lt"/>
              <a:buAutoNum type="arabicPeriod"/>
              <a:tabLst>
                <a:tab pos="685800" algn="l"/>
                <a:tab pos="857250" algn="l"/>
                <a:tab pos="914400" algn="l"/>
              </a:tabLst>
            </a:pPr>
            <a:r>
              <a:rPr lang="en-US" sz="1800" dirty="0">
                <a:latin typeface="Arial" panose="020B0604020202020204" pitchFamily="34" charset="0"/>
                <a:cs typeface="Arial" panose="020B0604020202020204" pitchFamily="34" charset="0"/>
              </a:rPr>
              <a:t>C</a:t>
            </a:r>
            <a:r>
              <a:rPr lang="en-US" sz="1800" dirty="0" smtClean="0">
                <a:latin typeface="Arial" panose="020B0604020202020204" pitchFamily="34" charset="0"/>
                <a:cs typeface="Arial" panose="020B0604020202020204" pitchFamily="34" charset="0"/>
              </a:rPr>
              <a:t>reated </a:t>
            </a:r>
            <a:r>
              <a:rPr lang="en-US" sz="1800" dirty="0">
                <a:latin typeface="Arial" panose="020B0604020202020204" pitchFamily="34" charset="0"/>
                <a:cs typeface="Arial" panose="020B0604020202020204" pitchFamily="34" charset="0"/>
              </a:rPr>
              <a:t>a standard </a:t>
            </a:r>
            <a:r>
              <a:rPr lang="en-US" sz="1800" dirty="0" smtClean="0">
                <a:latin typeface="Arial" panose="020B0604020202020204" pitchFamily="34" charset="0"/>
                <a:cs typeface="Arial" panose="020B0604020202020204" pitchFamily="34" charset="0"/>
              </a:rPr>
              <a:t>EMR template </a:t>
            </a:r>
            <a:r>
              <a:rPr lang="en-US" sz="1800" dirty="0">
                <a:latin typeface="Arial" panose="020B0604020202020204" pitchFamily="34" charset="0"/>
                <a:cs typeface="Arial" panose="020B0604020202020204" pitchFamily="34" charset="0"/>
              </a:rPr>
              <a:t>for physicians to use </a:t>
            </a:r>
            <a:r>
              <a:rPr lang="en-US" sz="1800" dirty="0" smtClean="0">
                <a:latin typeface="Arial" panose="020B0604020202020204" pitchFamily="34" charset="0"/>
                <a:cs typeface="Arial" panose="020B0604020202020204" pitchFamily="34" charset="0"/>
              </a:rPr>
              <a:t>on the day of the procedure that included assessment of patient adherence to prescribed antibiotics</a:t>
            </a:r>
          </a:p>
          <a:p>
            <a:pPr marL="682625" lvl="3" indent="-211138" algn="just">
              <a:buFont typeface="+mj-lt"/>
              <a:buAutoNum type="arabicPeriod"/>
              <a:tabLst>
                <a:tab pos="685800" algn="l"/>
                <a:tab pos="857250" algn="l"/>
                <a:tab pos="914400" algn="l"/>
              </a:tabLst>
            </a:pPr>
            <a:r>
              <a:rPr lang="en-US" sz="1800" dirty="0" smtClean="0">
                <a:latin typeface="Arial" panose="020B0604020202020204" pitchFamily="34" charset="0"/>
                <a:cs typeface="Arial" panose="020B0604020202020204" pitchFamily="34" charset="0"/>
              </a:rPr>
              <a:t>Urged patients </a:t>
            </a:r>
            <a:r>
              <a:rPr lang="en-US" sz="1800" dirty="0">
                <a:latin typeface="Arial" panose="020B0604020202020204" pitchFamily="34" charset="0"/>
                <a:cs typeface="Arial" panose="020B0604020202020204" pitchFamily="34" charset="0"/>
              </a:rPr>
              <a:t>to obtain their prescriptions at the </a:t>
            </a:r>
            <a:r>
              <a:rPr lang="en-US" sz="1800" dirty="0" smtClean="0">
                <a:latin typeface="Arial" panose="020B0604020202020204" pitchFamily="34" charset="0"/>
                <a:cs typeface="Arial" panose="020B0604020202020204" pitchFamily="34" charset="0"/>
              </a:rPr>
              <a:t>pharmacy </a:t>
            </a:r>
            <a:r>
              <a:rPr lang="en-US" sz="1800" dirty="0">
                <a:latin typeface="Arial" panose="020B0604020202020204" pitchFamily="34" charset="0"/>
                <a:cs typeface="Arial" panose="020B0604020202020204" pitchFamily="34" charset="0"/>
              </a:rPr>
              <a:t>located in the same building as our outpatient clinic. </a:t>
            </a:r>
            <a:endParaRPr lang="en-US" sz="1800" dirty="0" smtClean="0">
              <a:latin typeface="Arial" panose="020B0604020202020204" pitchFamily="34" charset="0"/>
              <a:cs typeface="Arial" panose="020B0604020202020204" pitchFamily="34" charset="0"/>
            </a:endParaRPr>
          </a:p>
          <a:p>
            <a:pPr marL="465138" lvl="3" indent="-233363" algn="just">
              <a:buNone/>
              <a:tabLst>
                <a:tab pos="685800" algn="l"/>
                <a:tab pos="857250" algn="l"/>
                <a:tab pos="914400" algn="l"/>
              </a:tabLst>
            </a:pPr>
            <a:endParaRPr lang="en-US" sz="1800" dirty="0">
              <a:latin typeface="Arial" panose="020B0604020202020204" pitchFamily="34" charset="0"/>
              <a:cs typeface="Arial" panose="020B0604020202020204" pitchFamily="34" charset="0"/>
            </a:endParaRPr>
          </a:p>
          <a:p>
            <a:pPr marL="465138" lvl="3" indent="-465138" algn="just">
              <a:buNone/>
              <a:tabLst>
                <a:tab pos="685800" algn="l"/>
                <a:tab pos="857250" algn="l"/>
                <a:tab pos="914400" algn="l"/>
              </a:tabLst>
            </a:pPr>
            <a:r>
              <a:rPr lang="en-US" sz="1800" b="1" dirty="0" smtClean="0">
                <a:latin typeface="Arial" panose="020B0604020202020204" pitchFamily="34" charset="0"/>
                <a:cs typeface="Arial" panose="020B0604020202020204" pitchFamily="34" charset="0"/>
              </a:rPr>
              <a:t>QUALITY IMPROVEMENT ASSESSMENT</a:t>
            </a:r>
          </a:p>
          <a:p>
            <a:pPr marL="465138" lvl="1" indent="-233363" algn="just">
              <a:buFont typeface="Courier New" panose="02070309020205020404" pitchFamily="49" charset="0"/>
              <a:buChar char="o"/>
              <a:tabLst>
                <a:tab pos="685800" algn="l"/>
                <a:tab pos="857250" algn="l"/>
                <a:tab pos="914400" algn="l"/>
              </a:tabLst>
            </a:pPr>
            <a:r>
              <a:rPr lang="en-US" sz="1800" dirty="0" smtClean="0">
                <a:latin typeface="Arial" panose="020B0604020202020204" pitchFamily="34" charset="0"/>
                <a:cs typeface="Arial" panose="020B0604020202020204" pitchFamily="34" charset="0"/>
              </a:rPr>
              <a:t>To </a:t>
            </a:r>
            <a:r>
              <a:rPr lang="en-US" sz="1800" dirty="0">
                <a:latin typeface="Arial" panose="020B0604020202020204" pitchFamily="34" charset="0"/>
                <a:cs typeface="Arial" panose="020B0604020202020204" pitchFamily="34" charset="0"/>
              </a:rPr>
              <a:t>evaluate the outcomes of these </a:t>
            </a:r>
            <a:r>
              <a:rPr lang="en-US" sz="1800" dirty="0" smtClean="0">
                <a:latin typeface="Arial" panose="020B0604020202020204" pitchFamily="34" charset="0"/>
                <a:cs typeface="Arial" panose="020B0604020202020204" pitchFamily="34" charset="0"/>
              </a:rPr>
              <a:t>interventions, </a:t>
            </a:r>
            <a:r>
              <a:rPr lang="en-US" sz="1800" dirty="0">
                <a:latin typeface="Arial" panose="020B0604020202020204" pitchFamily="34" charset="0"/>
                <a:cs typeface="Arial" panose="020B0604020202020204" pitchFamily="34" charset="0"/>
              </a:rPr>
              <a:t>we performed a second </a:t>
            </a:r>
            <a:r>
              <a:rPr lang="en-US" sz="1800" dirty="0" smtClean="0">
                <a:latin typeface="Arial" panose="020B0604020202020204" pitchFamily="34" charset="0"/>
                <a:cs typeface="Arial" panose="020B0604020202020204" pitchFamily="34" charset="0"/>
              </a:rPr>
              <a:t>quality </a:t>
            </a:r>
            <a:r>
              <a:rPr lang="en-US" sz="1800" dirty="0">
                <a:latin typeface="Arial" panose="020B0604020202020204" pitchFamily="34" charset="0"/>
                <a:cs typeface="Arial" panose="020B0604020202020204" pitchFamily="34" charset="0"/>
              </a:rPr>
              <a:t>evaluation during an equal period of time (April 2014 to June 2015). </a:t>
            </a:r>
          </a:p>
          <a:p>
            <a:pPr marL="465138" indent="-233363" algn="just"/>
            <a:endParaRPr lang="en-US" sz="1800" dirty="0">
              <a:latin typeface="Arial" panose="020B0604020202020204" pitchFamily="34" charset="0"/>
              <a:cs typeface="Arial" panose="020B0604020202020204" pitchFamily="34" charset="0"/>
            </a:endParaRPr>
          </a:p>
          <a:p>
            <a:pPr marL="465138" indent="-465138" algn="just"/>
            <a:r>
              <a:rPr lang="en-US" sz="1800" b="1" dirty="0" smtClean="0">
                <a:latin typeface="Arial" panose="020B0604020202020204" pitchFamily="34" charset="0"/>
                <a:cs typeface="Arial" panose="020B0604020202020204" pitchFamily="34" charset="0"/>
              </a:rPr>
              <a:t>DATA COLLECTION</a:t>
            </a:r>
          </a:p>
          <a:p>
            <a:pPr marL="465138" lvl="1" indent="-233363"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For </a:t>
            </a:r>
            <a:r>
              <a:rPr lang="en-US" sz="1800" dirty="0">
                <a:latin typeface="Arial" panose="020B0604020202020204" pitchFamily="34" charset="0"/>
                <a:cs typeface="Arial" panose="020B0604020202020204" pitchFamily="34" charset="0"/>
              </a:rPr>
              <a:t>both quality evaluations, we used pre-operative clinic schedules to identify women who had a surgical abortion during the respective time periods. </a:t>
            </a:r>
            <a:endParaRPr lang="en-US" sz="1800" dirty="0" smtClean="0">
              <a:latin typeface="Arial" panose="020B0604020202020204" pitchFamily="34" charset="0"/>
              <a:cs typeface="Arial" panose="020B0604020202020204" pitchFamily="34" charset="0"/>
            </a:endParaRPr>
          </a:p>
          <a:p>
            <a:pPr marL="465138" lvl="1" indent="-233363"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Patients </a:t>
            </a:r>
            <a:r>
              <a:rPr lang="en-US" sz="1800" dirty="0">
                <a:latin typeface="Arial" panose="020B0604020202020204" pitchFamily="34" charset="0"/>
                <a:cs typeface="Arial" panose="020B0604020202020204" pitchFamily="34" charset="0"/>
              </a:rPr>
              <a:t>who refused antibiotics were excluded from this analysis. </a:t>
            </a:r>
            <a:endParaRPr lang="en-US" sz="1800" dirty="0" smtClean="0">
              <a:latin typeface="Arial" panose="020B0604020202020204" pitchFamily="34" charset="0"/>
              <a:cs typeface="Arial" panose="020B0604020202020204" pitchFamily="34" charset="0"/>
            </a:endParaRPr>
          </a:p>
          <a:p>
            <a:pPr marL="465138" lvl="1" indent="-233363" algn="just">
              <a:buFont typeface="Courier New" panose="02070309020205020404" pitchFamily="49" charset="0"/>
              <a:buChar char="o"/>
            </a:pPr>
            <a:r>
              <a:rPr lang="en-US" sz="1800" dirty="0">
                <a:latin typeface="Arial" panose="020B0604020202020204" pitchFamily="34" charset="0"/>
                <a:cs typeface="Arial" panose="020B0604020202020204" pitchFamily="34" charset="0"/>
              </a:rPr>
              <a:t>We did not exclude procedures in women who had a prior abortion during either of the time periods </a:t>
            </a:r>
            <a:endParaRPr lang="en-US" sz="1800" dirty="0" smtClean="0">
              <a:latin typeface="Arial" panose="020B0604020202020204" pitchFamily="34" charset="0"/>
              <a:cs typeface="Arial" panose="020B0604020202020204" pitchFamily="34" charset="0"/>
            </a:endParaRPr>
          </a:p>
          <a:p>
            <a:pPr marL="465138" lvl="1" indent="-233363"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We </a:t>
            </a:r>
            <a:r>
              <a:rPr lang="en-US" sz="1800" dirty="0">
                <a:latin typeface="Arial" panose="020B0604020202020204" pitchFamily="34" charset="0"/>
                <a:cs typeface="Arial" panose="020B0604020202020204" pitchFamily="34" charset="0"/>
              </a:rPr>
              <a:t>confirmed abortion procedures and collected data regarding antibiotic adherence and administration from </a:t>
            </a:r>
            <a:r>
              <a:rPr lang="en-US" sz="1800" dirty="0" smtClean="0">
                <a:latin typeface="Arial" panose="020B0604020202020204" pitchFamily="34" charset="0"/>
                <a:cs typeface="Arial" panose="020B0604020202020204" pitchFamily="34" charset="0"/>
              </a:rPr>
              <a:t>the EMR of </a:t>
            </a:r>
            <a:r>
              <a:rPr lang="en-US" sz="1800" dirty="0">
                <a:latin typeface="Arial" panose="020B0604020202020204" pitchFamily="34" charset="0"/>
                <a:cs typeface="Arial" panose="020B0604020202020204" pitchFamily="34" charset="0"/>
              </a:rPr>
              <a:t>the pre-operative clinic visit and the hospital admission. </a:t>
            </a:r>
            <a:endParaRPr lang="en-US" sz="1800" dirty="0" smtClean="0">
              <a:latin typeface="Arial" panose="020B0604020202020204" pitchFamily="34" charset="0"/>
              <a:cs typeface="Arial" panose="020B0604020202020204" pitchFamily="34" charset="0"/>
            </a:endParaRPr>
          </a:p>
          <a:p>
            <a:pPr marL="465138" lvl="1" indent="-233363"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We </a:t>
            </a:r>
            <a:r>
              <a:rPr lang="en-US" sz="1800" dirty="0">
                <a:latin typeface="Arial" panose="020B0604020202020204" pitchFamily="34" charset="0"/>
                <a:cs typeface="Arial" panose="020B0604020202020204" pitchFamily="34" charset="0"/>
              </a:rPr>
              <a:t>assumed </a:t>
            </a:r>
            <a:r>
              <a:rPr lang="en-US" sz="1800" dirty="0" smtClean="0">
                <a:latin typeface="Arial" panose="020B0604020202020204" pitchFamily="34" charset="0"/>
                <a:cs typeface="Arial" panose="020B0604020202020204" pitchFamily="34" charset="0"/>
              </a:rPr>
              <a:t>a patient </a:t>
            </a:r>
            <a:r>
              <a:rPr lang="en-US" sz="1800" dirty="0">
                <a:latin typeface="Arial" panose="020B0604020202020204" pitchFamily="34" charset="0"/>
                <a:cs typeface="Arial" panose="020B0604020202020204" pitchFamily="34" charset="0"/>
              </a:rPr>
              <a:t>used antibiotics if described in a physician’s </a:t>
            </a:r>
            <a:r>
              <a:rPr lang="en-US" sz="1800" dirty="0" smtClean="0">
                <a:latin typeface="Arial" panose="020B0604020202020204" pitchFamily="34" charset="0"/>
                <a:cs typeface="Arial" panose="020B0604020202020204" pitchFamily="34" charset="0"/>
              </a:rPr>
              <a:t>note </a:t>
            </a:r>
            <a:r>
              <a:rPr lang="en-US" sz="1800" dirty="0">
                <a:latin typeface="Arial" panose="020B0604020202020204" pitchFamily="34" charset="0"/>
                <a:cs typeface="Arial" panose="020B0604020202020204" pitchFamily="34" charset="0"/>
              </a:rPr>
              <a:t>or recorded in the medication administration record. </a:t>
            </a:r>
          </a:p>
          <a:p>
            <a:pPr marL="465138" indent="-233363" algn="just"/>
            <a:endParaRPr lang="en-US" sz="1800" dirty="0">
              <a:latin typeface="Arial" panose="020B0604020202020204" pitchFamily="34" charset="0"/>
              <a:cs typeface="Arial" panose="020B0604020202020204" pitchFamily="34" charset="0"/>
            </a:endParaRPr>
          </a:p>
          <a:p>
            <a:pPr marL="465138" indent="-465138" algn="just"/>
            <a:r>
              <a:rPr lang="en-US" sz="1800" b="1" dirty="0" smtClean="0">
                <a:latin typeface="Arial" panose="020B0604020202020204" pitchFamily="34" charset="0"/>
                <a:cs typeface="Arial" panose="020B0604020202020204" pitchFamily="34" charset="0"/>
              </a:rPr>
              <a:t>PRMARY OUTCOMES</a:t>
            </a:r>
          </a:p>
          <a:p>
            <a:pPr marL="465138" lvl="1" indent="-233363" algn="just">
              <a:buFont typeface="Courier New" panose="02070309020205020404" pitchFamily="49" charset="0"/>
              <a:buChar char="o"/>
            </a:pPr>
            <a:r>
              <a:rPr lang="en-US" sz="1800" dirty="0">
                <a:latin typeface="Arial" panose="020B0604020202020204" pitchFamily="34" charset="0"/>
                <a:cs typeface="Arial" panose="020B0604020202020204" pitchFamily="34" charset="0"/>
              </a:rPr>
              <a:t>D</a:t>
            </a:r>
            <a:r>
              <a:rPr lang="en-US" sz="1800" dirty="0" smtClean="0">
                <a:latin typeface="Arial" panose="020B0604020202020204" pitchFamily="34" charset="0"/>
                <a:cs typeface="Arial" panose="020B0604020202020204" pitchFamily="34" charset="0"/>
              </a:rPr>
              <a:t>ocumentation rates, </a:t>
            </a:r>
            <a:r>
              <a:rPr lang="en-US" sz="1800" dirty="0">
                <a:latin typeface="Arial" panose="020B0604020202020204" pitchFamily="34" charset="0"/>
                <a:cs typeface="Arial" panose="020B0604020202020204" pitchFamily="34" charset="0"/>
              </a:rPr>
              <a:t>patient adherence rates, and overall rates of antibiotic </a:t>
            </a:r>
            <a:r>
              <a:rPr lang="en-US" sz="1800" dirty="0" smtClean="0">
                <a:latin typeface="Arial" panose="020B0604020202020204" pitchFamily="34" charset="0"/>
                <a:cs typeface="Arial" panose="020B0604020202020204" pitchFamily="34" charset="0"/>
              </a:rPr>
              <a:t>utilization</a:t>
            </a:r>
          </a:p>
        </p:txBody>
      </p:sp>
      <p:sp>
        <p:nvSpPr>
          <p:cNvPr id="54" name="Text Placeholder 53"/>
          <p:cNvSpPr>
            <a:spLocks noGrp="1"/>
          </p:cNvSpPr>
          <p:nvPr>
            <p:ph type="body" sz="quarter" idx="187"/>
          </p:nvPr>
        </p:nvSpPr>
        <p:spPr>
          <a:xfrm>
            <a:off x="20572839" y="13506044"/>
            <a:ext cx="6279386" cy="2159699"/>
          </a:xfrm>
        </p:spPr>
        <p:txBody>
          <a:bodyPr/>
          <a:lstStyle/>
          <a:p>
            <a:pPr marL="285750" indent="-285750">
              <a:buFont typeface="Courier New" panose="02070309020205020404" pitchFamily="49" charset="0"/>
              <a:buChar char="o"/>
            </a:pPr>
            <a:r>
              <a:rPr lang="en-US" dirty="0" smtClean="0"/>
              <a:t>I’d like to express appreciation to my faculty mentors Dr. </a:t>
            </a:r>
            <a:r>
              <a:rPr lang="en-US" dirty="0" err="1" smtClean="0"/>
              <a:t>Hou</a:t>
            </a:r>
            <a:r>
              <a:rPr lang="en-US" dirty="0" smtClean="0"/>
              <a:t> and Dr. </a:t>
            </a:r>
            <a:r>
              <a:rPr lang="en-US" dirty="0" err="1" smtClean="0"/>
              <a:t>Creinin</a:t>
            </a:r>
            <a:r>
              <a:rPr lang="en-US" dirty="0" smtClean="0"/>
              <a:t> for their support and guidance during this research project</a:t>
            </a:r>
          </a:p>
          <a:p>
            <a:pPr marL="285750" indent="-285750">
              <a:buFont typeface="Courier New" panose="02070309020205020404" pitchFamily="49" charset="0"/>
              <a:buChar char="o"/>
            </a:pPr>
            <a:endParaRPr lang="en-US" dirty="0"/>
          </a:p>
          <a:p>
            <a:pPr marL="285750" indent="-285750">
              <a:buFont typeface="Courier New" panose="02070309020205020404" pitchFamily="49" charset="0"/>
              <a:buChar char="o"/>
            </a:pPr>
            <a:r>
              <a:rPr lang="en-US" dirty="0" smtClean="0"/>
              <a:t>I’d also like to thank my fellow co-authors for all of their hard work and contributions</a:t>
            </a:r>
          </a:p>
          <a:p>
            <a:pPr marL="285750" indent="-285750">
              <a:buFont typeface="Courier New" panose="02070309020205020404" pitchFamily="49" charset="0"/>
              <a:buChar char="o"/>
            </a:pPr>
            <a:endParaRPr lang="en-US" dirty="0"/>
          </a:p>
          <a:p>
            <a:pPr marL="285750" indent="-285750">
              <a:buFont typeface="Courier New" panose="02070309020205020404" pitchFamily="49" charset="0"/>
              <a:buChar char="o"/>
            </a:pPr>
            <a:r>
              <a:rPr lang="en-US" dirty="0" smtClean="0"/>
              <a:t>Lastly, I’d like to acknowledge Dr. Wilson for her help with the statistical analysis of the data</a:t>
            </a:r>
            <a:endParaRPr lang="en-US" dirty="0"/>
          </a:p>
        </p:txBody>
      </p:sp>
      <p:sp>
        <p:nvSpPr>
          <p:cNvPr id="56" name="Rectangle 2"/>
          <p:cNvSpPr>
            <a:spLocks noChangeArrowheads="1"/>
          </p:cNvSpPr>
          <p:nvPr/>
        </p:nvSpPr>
        <p:spPr bwMode="auto">
          <a:xfrm>
            <a:off x="-76200" y="0"/>
            <a:ext cx="9051925" cy="222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8" name="Rectangle 4"/>
          <p:cNvSpPr>
            <a:spLocks noChangeArrowheads="1"/>
          </p:cNvSpPr>
          <p:nvPr/>
        </p:nvSpPr>
        <p:spPr bwMode="auto">
          <a:xfrm>
            <a:off x="-19050" y="0"/>
            <a:ext cx="9051925" cy="222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0" name="Rectangle 6"/>
          <p:cNvSpPr>
            <a:spLocks noChangeArrowheads="1"/>
          </p:cNvSpPr>
          <p:nvPr/>
        </p:nvSpPr>
        <p:spPr bwMode="auto">
          <a:xfrm>
            <a:off x="0" y="0"/>
            <a:ext cx="9051925" cy="222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3" name="Rectangle 9"/>
          <p:cNvSpPr>
            <a:spLocks noChangeArrowheads="1"/>
          </p:cNvSpPr>
          <p:nvPr/>
        </p:nvSpPr>
        <p:spPr bwMode="auto">
          <a:xfrm>
            <a:off x="852804" y="3776857"/>
            <a:ext cx="5619115" cy="8032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21% of all pregnancies (excluding miscarriages) in the United States end in abortion.</a:t>
            </a:r>
            <a:r>
              <a:rPr kumimoji="0" lang="en-US" altLang="en-US" sz="18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rPr>
              <a:t>1</a:t>
            </a:r>
            <a:r>
              <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p>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endPar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lang="en-US" altLang="en-US" sz="1800" dirty="0">
                <a:solidFill>
                  <a:srgbClr val="000000"/>
                </a:solidFill>
                <a:latin typeface="Arial" panose="020B0604020202020204" pitchFamily="34" charset="0"/>
                <a:ea typeface="Times New Roman" panose="02020603050405020304" pitchFamily="18" charset="0"/>
              </a:rPr>
              <a:t>P</a:t>
            </a:r>
            <a:r>
              <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revalence of infections after abortions ranges from 0.1 - 4.7%.</a:t>
            </a:r>
            <a:r>
              <a:rPr kumimoji="0" lang="en-US" altLang="en-US" sz="18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rPr>
              <a:t>2, 3</a:t>
            </a:r>
            <a:r>
              <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p>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endPar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US" altLang="en-US" sz="1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Use of prophylactic antibiotics reduces the risk of infection after surgical abortions, and this practice is endorsed by both the American College of Obstetricians and Gynecologists (ACOG) and the Society of Family Planning.</a:t>
            </a:r>
            <a:r>
              <a:rPr kumimoji="0" lang="en-US" altLang="en-US" sz="18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rPr>
              <a:t>3-5</a:t>
            </a:r>
          </a:p>
          <a:p>
            <a:pPr marL="285750" marR="0" lvl="0" indent="-28575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endParaRPr kumimoji="0" lang="en-US" altLang="en-US" sz="1800" b="0" i="0" u="none" strike="noStrike" cap="none" normalizeH="0" baseline="30000" dirty="0" smtClean="0">
              <a:ln>
                <a:noFill/>
              </a:ln>
              <a:solidFill>
                <a:srgbClr val="000000"/>
              </a:solidFill>
              <a:effectLst/>
              <a:latin typeface="Arial" panose="020B0604020202020204" pitchFamily="34" charset="0"/>
              <a:ea typeface="Times New Roman" panose="02020603050405020304" pitchFamily="18" charset="0"/>
            </a:endParaRPr>
          </a:p>
          <a:p>
            <a:pPr marL="285750" indent="-285750" algn="just">
              <a:buFont typeface="Courier New" panose="02070309020205020404" pitchFamily="49" charset="0"/>
              <a:buChar char="o"/>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At the University of California Davis Medical Center (UCDMC), patients having a surgical abortion in the operating room have a pre-operative visit one day before the scheduled procedure and are routinely prescribed prophylactic antibiotics to be used the night before the procedure. </a:t>
            </a:r>
          </a:p>
          <a:p>
            <a:pPr marL="285750" indent="-285750" algn="just">
              <a:buFont typeface="Courier New" panose="02070309020205020404" pitchFamily="49" charset="0"/>
              <a:buChar char="o"/>
            </a:pPr>
            <a:endPar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Courier New" panose="02070309020205020404" pitchFamily="49" charset="0"/>
              <a:buChar char="o"/>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A quality assurance assessment of procedures performed from April 2012 to June 2013 showed poor medical documentation of antibiotic provision and less than optimal patient adherence to prescribed antibiotics.</a:t>
            </a:r>
            <a:r>
              <a:rPr lang="en-US" sz="18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6</a:t>
            </a:r>
          </a:p>
          <a:p>
            <a:pPr marL="285750" indent="-285750" algn="just">
              <a:buFont typeface="Courier New" panose="02070309020205020404" pitchFamily="49" charset="0"/>
              <a:buChar char="o"/>
            </a:pPr>
            <a:endPar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Courier New" panose="02070309020205020404" pitchFamily="49" charset="0"/>
              <a:buChar char="o"/>
            </a:pP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As a result, we implemented a quality improvement intervention in 2013 to correct these issues.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5" name="Rectangle 64"/>
          <p:cNvSpPr/>
          <p:nvPr/>
        </p:nvSpPr>
        <p:spPr>
          <a:xfrm>
            <a:off x="871492" y="13112691"/>
            <a:ext cx="5619115" cy="1754326"/>
          </a:xfrm>
          <a:prstGeom prst="rect">
            <a:avLst/>
          </a:prstGeom>
        </p:spPr>
        <p:txBody>
          <a:bodyPr wrap="square">
            <a:spAutoFit/>
          </a:bodyPr>
          <a:lstStyle/>
          <a:p>
            <a:pPr marL="285750" indent="-285750">
              <a:buFont typeface="Courier New" panose="02070309020205020404" pitchFamily="49" charset="0"/>
              <a:buChar char="o"/>
            </a:pPr>
            <a:endParaRPr lang="en-US" sz="1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Courier New" panose="02070309020205020404" pitchFamily="49" charset="0"/>
              <a:buChar char="o"/>
            </a:pPr>
            <a:r>
              <a:rPr lang="en-US" sz="1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To evaluate </a:t>
            </a: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if our </a:t>
            </a:r>
            <a:r>
              <a:rPr lang="en-US" sz="1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intervention </a:t>
            </a:r>
            <a:r>
              <a:rPr lang="en-US" sz="1800" dirty="0">
                <a:solidFill>
                  <a:srgbClr val="000000"/>
                </a:solidFill>
                <a:latin typeface="Arial" panose="020B0604020202020204" pitchFamily="34" charset="0"/>
                <a:ea typeface="Times New Roman" panose="02020603050405020304" pitchFamily="18" charset="0"/>
                <a:cs typeface="Arial" panose="020B0604020202020204" pitchFamily="34" charset="0"/>
              </a:rPr>
              <a:t>resulted in improved </a:t>
            </a:r>
            <a:r>
              <a:rPr lang="en-US" sz="1800"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electronic medical record (EMR) documentation, patient adherence rates to prescribed prophylactic antibiotics, and overall utilization of antibiotics prior to a surgical abortion.</a:t>
            </a:r>
            <a:endParaRPr lang="en-US" sz="1800" dirty="0">
              <a:solidFill>
                <a:srgbClr val="000000"/>
              </a:solidFill>
              <a:effectLst/>
              <a:latin typeface="Arial" panose="020B0604020202020204" pitchFamily="34" charset="0"/>
              <a:ea typeface="Arial" panose="020B0604020202020204" pitchFamily="34" charset="0"/>
              <a:cs typeface="Arial" panose="020B0604020202020204" pitchFamily="34" charset="0"/>
            </a:endParaRPr>
          </a:p>
        </p:txBody>
      </p:sp>
      <p:graphicFrame>
        <p:nvGraphicFramePr>
          <p:cNvPr id="75" name="Table 74"/>
          <p:cNvGraphicFramePr>
            <a:graphicFrameLocks noGrp="1"/>
          </p:cNvGraphicFramePr>
          <p:nvPr>
            <p:extLst>
              <p:ext uri="{D42A27DB-BD31-4B8C-83A1-F6EECF244321}">
                <p14:modId xmlns:p14="http://schemas.microsoft.com/office/powerpoint/2010/main" val="3311981998"/>
              </p:ext>
            </p:extLst>
          </p:nvPr>
        </p:nvGraphicFramePr>
        <p:xfrm>
          <a:off x="14006902" y="3693727"/>
          <a:ext cx="6081557" cy="3922466"/>
        </p:xfrm>
        <a:graphic>
          <a:graphicData uri="http://schemas.openxmlformats.org/drawingml/2006/table">
            <a:tbl>
              <a:tblPr>
                <a:tableStyleId>{327F97BB-C833-4FB7-BDE5-3F7075034690}</a:tableStyleId>
              </a:tblPr>
              <a:tblGrid>
                <a:gridCol w="2154720"/>
                <a:gridCol w="1485900"/>
                <a:gridCol w="1473200"/>
                <a:gridCol w="967737"/>
              </a:tblGrid>
              <a:tr h="96734">
                <a:tc>
                  <a:txBody>
                    <a:bodyPr/>
                    <a:lstStyle/>
                    <a:p>
                      <a:pPr algn="ctr" fontAlgn="b"/>
                      <a:r>
                        <a:rPr lang="en-US" sz="1100" b="1" u="none" strike="noStrike" dirty="0">
                          <a:solidFill>
                            <a:schemeClr val="tx1"/>
                          </a:solidFill>
                          <a:effectLst/>
                        </a:rPr>
                        <a:t>Characteristic </a:t>
                      </a:r>
                      <a:endParaRPr lang="en-US" sz="11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b"/>
                      <a:r>
                        <a:rPr lang="en-US" sz="1100" b="1" u="none" strike="noStrike" dirty="0">
                          <a:solidFill>
                            <a:schemeClr val="tx1"/>
                          </a:solidFill>
                          <a:effectLst/>
                        </a:rPr>
                        <a:t>Before </a:t>
                      </a:r>
                      <a:r>
                        <a:rPr lang="en-US" sz="1100" b="1" u="none" strike="noStrike" dirty="0" smtClean="0">
                          <a:solidFill>
                            <a:schemeClr val="tx1"/>
                          </a:solidFill>
                          <a:effectLst/>
                        </a:rPr>
                        <a:t>Interventions</a:t>
                      </a:r>
                      <a:r>
                        <a:rPr lang="en-US" sz="1100" b="1" u="none" strike="noStrike" dirty="0">
                          <a:solidFill>
                            <a:schemeClr val="tx1"/>
                          </a:solidFill>
                          <a:effectLst/>
                        </a:rPr>
                        <a:t/>
                      </a:r>
                      <a:br>
                        <a:rPr lang="en-US" sz="1100" b="1" u="none" strike="noStrike" dirty="0">
                          <a:solidFill>
                            <a:schemeClr val="tx1"/>
                          </a:solidFill>
                          <a:effectLst/>
                        </a:rPr>
                      </a:br>
                      <a:r>
                        <a:rPr lang="en-US" sz="1100" b="1" u="none" strike="noStrike" dirty="0">
                          <a:solidFill>
                            <a:schemeClr val="tx1"/>
                          </a:solidFill>
                          <a:effectLst/>
                        </a:rPr>
                        <a:t>(N=252)</a:t>
                      </a:r>
                      <a:endParaRPr lang="en-US" sz="11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b"/>
                      <a:r>
                        <a:rPr lang="en-US" sz="1100" b="1" u="none" strike="noStrike" dirty="0">
                          <a:solidFill>
                            <a:schemeClr val="tx1"/>
                          </a:solidFill>
                          <a:effectLst/>
                        </a:rPr>
                        <a:t>After </a:t>
                      </a:r>
                      <a:r>
                        <a:rPr lang="en-US" sz="1100" b="1" u="none" strike="noStrike" dirty="0" smtClean="0">
                          <a:solidFill>
                            <a:schemeClr val="tx1"/>
                          </a:solidFill>
                          <a:effectLst/>
                        </a:rPr>
                        <a:t>Interventions</a:t>
                      </a:r>
                      <a:r>
                        <a:rPr lang="en-US" sz="1100" b="1" u="none" strike="noStrike" dirty="0">
                          <a:solidFill>
                            <a:schemeClr val="tx1"/>
                          </a:solidFill>
                          <a:effectLst/>
                        </a:rPr>
                        <a:t/>
                      </a:r>
                      <a:br>
                        <a:rPr lang="en-US" sz="1100" b="1" u="none" strike="noStrike" dirty="0">
                          <a:solidFill>
                            <a:schemeClr val="tx1"/>
                          </a:solidFill>
                          <a:effectLst/>
                        </a:rPr>
                      </a:br>
                      <a:r>
                        <a:rPr lang="en-US" sz="1100" b="1" u="none" strike="noStrike" dirty="0">
                          <a:solidFill>
                            <a:schemeClr val="tx1"/>
                          </a:solidFill>
                          <a:effectLst/>
                        </a:rPr>
                        <a:t> (N=444)</a:t>
                      </a:r>
                      <a:endParaRPr lang="en-US" sz="11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fontAlgn="b"/>
                      <a:r>
                        <a:rPr lang="en-US" sz="1100" b="1" u="none" strike="noStrike" dirty="0">
                          <a:solidFill>
                            <a:schemeClr val="tx1"/>
                          </a:solidFill>
                          <a:effectLst/>
                        </a:rPr>
                        <a:t>p-value</a:t>
                      </a:r>
                      <a:endParaRPr lang="en-US" sz="1100" b="1" i="0" u="none" strike="noStrike" dirty="0">
                        <a:solidFill>
                          <a:schemeClr val="tx1"/>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233466">
                <a:tc>
                  <a:txBody>
                    <a:bodyPr/>
                    <a:lstStyle/>
                    <a:p>
                      <a:pPr algn="l" fontAlgn="b"/>
                      <a:r>
                        <a:rPr lang="en-US" sz="1100" b="1" u="none" strike="noStrike" dirty="0">
                          <a:solidFill>
                            <a:schemeClr val="tx1"/>
                          </a:solidFill>
                          <a:effectLst/>
                        </a:rPr>
                        <a:t>Age (years, mean ± SD)</a:t>
                      </a:r>
                      <a:endParaRPr lang="en-US" sz="1100" b="1"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a:solidFill>
                            <a:schemeClr val="tx1"/>
                          </a:solidFill>
                          <a:effectLst/>
                        </a:rPr>
                        <a:t>28.0 ± 6.8</a:t>
                      </a:r>
                      <a:endParaRPr lang="en-US" sz="1100" b="0" i="0" u="none" strike="noStrike">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dirty="0">
                          <a:solidFill>
                            <a:schemeClr val="tx1"/>
                          </a:solidFill>
                          <a:effectLst/>
                        </a:rPr>
                        <a:t>28.0 ±  6.8</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b"/>
                      <a:r>
                        <a:rPr lang="en-US" sz="1100" u="none" strike="noStrike" dirty="0">
                          <a:solidFill>
                            <a:schemeClr val="tx1"/>
                          </a:solidFill>
                          <a:effectLst/>
                        </a:rPr>
                        <a:t>0.817</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749300">
                <a:tc>
                  <a:txBody>
                    <a:bodyPr/>
                    <a:lstStyle/>
                    <a:p>
                      <a:pPr algn="l" fontAlgn="b">
                        <a:tabLst>
                          <a:tab pos="627063" algn="l"/>
                          <a:tab pos="682625" algn="l"/>
                        </a:tabLst>
                      </a:pPr>
                      <a:r>
                        <a:rPr lang="en-US" sz="1100" b="1" u="none" strike="noStrike" dirty="0">
                          <a:solidFill>
                            <a:schemeClr val="tx1"/>
                          </a:solidFill>
                          <a:effectLst/>
                        </a:rPr>
                        <a:t>Gestational Age </a:t>
                      </a:r>
                      <a:br>
                        <a:rPr lang="en-US" sz="1100" b="1" u="none" strike="noStrike" dirty="0">
                          <a:solidFill>
                            <a:schemeClr val="tx1"/>
                          </a:solidFill>
                          <a:effectLst/>
                        </a:rPr>
                      </a:br>
                      <a:r>
                        <a:rPr lang="en-US" sz="1100" b="1" u="none" strike="noStrike" dirty="0">
                          <a:solidFill>
                            <a:schemeClr val="tx1"/>
                          </a:solidFill>
                          <a:effectLst/>
                        </a:rPr>
                        <a:t>(weeks, mean ±  SD)</a:t>
                      </a:r>
                      <a:br>
                        <a:rPr lang="en-US" sz="1100" b="1" u="none" strike="noStrike" dirty="0">
                          <a:solidFill>
                            <a:schemeClr val="tx1"/>
                          </a:solidFill>
                          <a:effectLst/>
                        </a:rPr>
                      </a:br>
                      <a:r>
                        <a:rPr lang="en-US" sz="1100" b="1" u="none" strike="noStrike" dirty="0">
                          <a:solidFill>
                            <a:schemeClr val="tx1"/>
                          </a:solidFill>
                          <a:effectLst/>
                        </a:rPr>
                        <a:t>     First trimester (&lt;14 weeks)</a:t>
                      </a:r>
                      <a:br>
                        <a:rPr lang="en-US" sz="1100" b="1" u="none" strike="noStrike" dirty="0">
                          <a:solidFill>
                            <a:schemeClr val="tx1"/>
                          </a:solidFill>
                          <a:effectLst/>
                        </a:rPr>
                      </a:br>
                      <a:r>
                        <a:rPr lang="en-US" sz="1100" b="1" u="none" strike="noStrike" dirty="0">
                          <a:solidFill>
                            <a:schemeClr val="tx1"/>
                          </a:solidFill>
                          <a:effectLst/>
                        </a:rPr>
                        <a:t>     Second trimester(≥14 weeks)</a:t>
                      </a:r>
                      <a:endParaRPr lang="en-US" sz="1100" b="1"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endParaRPr lang="pt-BR" sz="1100" u="none" strike="noStrike" dirty="0" smtClean="0">
                        <a:solidFill>
                          <a:schemeClr val="tx1"/>
                        </a:solidFill>
                        <a:effectLst/>
                      </a:endParaRPr>
                    </a:p>
                    <a:p>
                      <a:pPr algn="l" fontAlgn="b"/>
                      <a:r>
                        <a:rPr lang="pt-BR" sz="1100" u="none" strike="noStrike" dirty="0" smtClean="0">
                          <a:solidFill>
                            <a:schemeClr val="tx1"/>
                          </a:solidFill>
                          <a:effectLst/>
                        </a:rPr>
                        <a:t>17.4 </a:t>
                      </a:r>
                      <a:r>
                        <a:rPr lang="pt-BR" sz="1100" u="none" strike="noStrike" dirty="0">
                          <a:solidFill>
                            <a:schemeClr val="tx1"/>
                          </a:solidFill>
                          <a:effectLst/>
                        </a:rPr>
                        <a:t>± 4.1 </a:t>
                      </a:r>
                      <a:br>
                        <a:rPr lang="pt-BR" sz="1100" u="none" strike="noStrike" dirty="0">
                          <a:solidFill>
                            <a:schemeClr val="tx1"/>
                          </a:solidFill>
                          <a:effectLst/>
                        </a:rPr>
                      </a:br>
                      <a:r>
                        <a:rPr lang="pt-BR" sz="1100" u="none" strike="noStrike" dirty="0">
                          <a:solidFill>
                            <a:schemeClr val="tx1"/>
                          </a:solidFill>
                          <a:effectLst/>
                        </a:rPr>
                        <a:t>     10.6 ± 2.5 (n=49)</a:t>
                      </a:r>
                      <a:br>
                        <a:rPr lang="pt-BR" sz="1100" u="none" strike="noStrike" dirty="0">
                          <a:solidFill>
                            <a:schemeClr val="tx1"/>
                          </a:solidFill>
                          <a:effectLst/>
                        </a:rPr>
                      </a:br>
                      <a:r>
                        <a:rPr lang="pt-BR" sz="1100" u="none" strike="noStrike" dirty="0">
                          <a:solidFill>
                            <a:schemeClr val="tx1"/>
                          </a:solidFill>
                          <a:effectLst/>
                        </a:rPr>
                        <a:t>     19.0 ± 2.4 (n=203)</a:t>
                      </a:r>
                      <a:endParaRPr lang="pt-BR"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endParaRPr lang="pt-BR" sz="1100" u="none" strike="noStrike" dirty="0" smtClean="0">
                        <a:solidFill>
                          <a:schemeClr val="tx1"/>
                        </a:solidFill>
                        <a:effectLst/>
                      </a:endParaRPr>
                    </a:p>
                    <a:p>
                      <a:pPr algn="l" fontAlgn="b"/>
                      <a:r>
                        <a:rPr lang="pt-BR" sz="1100" u="none" strike="noStrike" dirty="0" smtClean="0">
                          <a:solidFill>
                            <a:schemeClr val="tx1"/>
                          </a:solidFill>
                          <a:effectLst/>
                        </a:rPr>
                        <a:t>18.0  </a:t>
                      </a:r>
                      <a:r>
                        <a:rPr lang="pt-BR" sz="1100" u="none" strike="noStrike" dirty="0">
                          <a:solidFill>
                            <a:schemeClr val="tx1"/>
                          </a:solidFill>
                          <a:effectLst/>
                        </a:rPr>
                        <a:t>±  4.3</a:t>
                      </a:r>
                      <a:br>
                        <a:rPr lang="pt-BR" sz="1100" u="none" strike="noStrike" dirty="0">
                          <a:solidFill>
                            <a:schemeClr val="tx1"/>
                          </a:solidFill>
                          <a:effectLst/>
                        </a:rPr>
                      </a:br>
                      <a:r>
                        <a:rPr lang="pt-BR" sz="1100" u="none" strike="noStrike" dirty="0">
                          <a:solidFill>
                            <a:schemeClr val="tx1"/>
                          </a:solidFill>
                          <a:effectLst/>
                        </a:rPr>
                        <a:t>     10.7 ± 2.1 (n=77)</a:t>
                      </a:r>
                      <a:br>
                        <a:rPr lang="pt-BR" sz="1100" u="none" strike="noStrike" dirty="0">
                          <a:solidFill>
                            <a:schemeClr val="tx1"/>
                          </a:solidFill>
                          <a:effectLst/>
                        </a:rPr>
                      </a:br>
                      <a:r>
                        <a:rPr lang="pt-BR" sz="1100" u="none" strike="noStrike" dirty="0">
                          <a:solidFill>
                            <a:schemeClr val="tx1"/>
                          </a:solidFill>
                          <a:effectLst/>
                        </a:rPr>
                        <a:t>     19.5 ± 2.7 (n=367)</a:t>
                      </a:r>
                      <a:endParaRPr lang="pt-BR"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b"/>
                      <a:r>
                        <a:rPr lang="en-US" sz="1100" u="none" strike="noStrike" dirty="0">
                          <a:solidFill>
                            <a:schemeClr val="tx1"/>
                          </a:solidFill>
                          <a:effectLst/>
                        </a:rPr>
                        <a:t>0.073 </a:t>
                      </a:r>
                      <a:r>
                        <a:rPr lang="en-US" sz="1100" u="none" strike="noStrike" baseline="30000" dirty="0" smtClean="0">
                          <a:solidFill>
                            <a:schemeClr val="tx1"/>
                          </a:solidFill>
                          <a:effectLst/>
                        </a:rPr>
                        <a:t>+</a:t>
                      </a:r>
                    </a:p>
                    <a:p>
                      <a:pPr algn="r" fontAlgn="b"/>
                      <a:r>
                        <a:rPr lang="en-US" sz="1100" u="none" strike="noStrike" dirty="0" smtClean="0">
                          <a:solidFill>
                            <a:schemeClr val="tx1"/>
                          </a:solidFill>
                          <a:effectLst/>
                        </a:rPr>
                        <a:t>0.488 </a:t>
                      </a:r>
                      <a:r>
                        <a:rPr lang="en-US" sz="1100" u="none" strike="noStrike" baseline="30000" dirty="0">
                          <a:solidFill>
                            <a:schemeClr val="tx1"/>
                          </a:solidFill>
                          <a:effectLst/>
                        </a:rPr>
                        <a:t>++</a:t>
                      </a:r>
                      <a:r>
                        <a:rPr lang="en-US" sz="1100" u="none" strike="noStrike" dirty="0">
                          <a:solidFill>
                            <a:schemeClr val="tx1"/>
                          </a:solidFill>
                          <a:effectLst/>
                        </a:rPr>
                        <a:t/>
                      </a:r>
                      <a:br>
                        <a:rPr lang="en-US" sz="1100" u="none" strike="noStrike" dirty="0">
                          <a:solidFill>
                            <a:schemeClr val="tx1"/>
                          </a:solidFill>
                          <a:effectLst/>
                        </a:rPr>
                      </a:br>
                      <a:r>
                        <a:rPr lang="en-US" sz="1100" u="none" strike="noStrike" dirty="0">
                          <a:solidFill>
                            <a:schemeClr val="tx1"/>
                          </a:solidFill>
                          <a:effectLst/>
                        </a:rPr>
                        <a:t>     0.946</a:t>
                      </a:r>
                      <a:br>
                        <a:rPr lang="en-US" sz="1100" u="none" strike="noStrike" dirty="0">
                          <a:solidFill>
                            <a:schemeClr val="tx1"/>
                          </a:solidFill>
                          <a:effectLst/>
                        </a:rPr>
                      </a:br>
                      <a:r>
                        <a:rPr lang="en-US" sz="1100" u="none" strike="noStrike" dirty="0">
                          <a:solidFill>
                            <a:schemeClr val="tx1"/>
                          </a:solidFill>
                          <a:effectLst/>
                        </a:rPr>
                        <a:t>     0.026</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822587">
                <a:tc>
                  <a:txBody>
                    <a:bodyPr/>
                    <a:lstStyle/>
                    <a:p>
                      <a:pPr algn="l" fontAlgn="b"/>
                      <a:r>
                        <a:rPr lang="en-US" sz="1100" b="1" u="none" strike="noStrike">
                          <a:solidFill>
                            <a:schemeClr val="tx1"/>
                          </a:solidFill>
                          <a:effectLst/>
                        </a:rPr>
                        <a:t>Race</a:t>
                      </a:r>
                      <a:br>
                        <a:rPr lang="en-US" sz="1100" b="1" u="none" strike="noStrike">
                          <a:solidFill>
                            <a:schemeClr val="tx1"/>
                          </a:solidFill>
                          <a:effectLst/>
                        </a:rPr>
                      </a:br>
                      <a:r>
                        <a:rPr lang="en-US" sz="1100" b="1" u="none" strike="noStrike">
                          <a:solidFill>
                            <a:schemeClr val="tx1"/>
                          </a:solidFill>
                          <a:effectLst/>
                        </a:rPr>
                        <a:t>     White</a:t>
                      </a:r>
                      <a:br>
                        <a:rPr lang="en-US" sz="1100" b="1" u="none" strike="noStrike">
                          <a:solidFill>
                            <a:schemeClr val="tx1"/>
                          </a:solidFill>
                          <a:effectLst/>
                        </a:rPr>
                      </a:br>
                      <a:r>
                        <a:rPr lang="en-US" sz="1100" b="1" u="none" strike="noStrike">
                          <a:solidFill>
                            <a:schemeClr val="tx1"/>
                          </a:solidFill>
                          <a:effectLst/>
                        </a:rPr>
                        <a:t>     Black</a:t>
                      </a:r>
                      <a:br>
                        <a:rPr lang="en-US" sz="1100" b="1" u="none" strike="noStrike">
                          <a:solidFill>
                            <a:schemeClr val="tx1"/>
                          </a:solidFill>
                          <a:effectLst/>
                        </a:rPr>
                      </a:br>
                      <a:r>
                        <a:rPr lang="en-US" sz="1100" b="1" u="none" strike="noStrike">
                          <a:solidFill>
                            <a:schemeClr val="tx1"/>
                          </a:solidFill>
                          <a:effectLst/>
                        </a:rPr>
                        <a:t>     Other</a:t>
                      </a:r>
                      <a:br>
                        <a:rPr lang="en-US" sz="1100" b="1" u="none" strike="noStrike">
                          <a:solidFill>
                            <a:schemeClr val="tx1"/>
                          </a:solidFill>
                          <a:effectLst/>
                        </a:rPr>
                      </a:br>
                      <a:r>
                        <a:rPr lang="en-US" sz="1100" b="1" u="none" strike="noStrike">
                          <a:solidFill>
                            <a:schemeClr val="tx1"/>
                          </a:solidFill>
                          <a:effectLst/>
                        </a:rPr>
                        <a:t>     Unknown</a:t>
                      </a:r>
                      <a:endParaRPr lang="en-US" sz="1100" b="1" i="0" u="none" strike="noStrike">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endParaRPr lang="en-US" sz="1100" u="none" strike="noStrike" dirty="0" smtClean="0">
                        <a:solidFill>
                          <a:schemeClr val="tx1"/>
                        </a:solidFill>
                        <a:effectLst/>
                      </a:endParaRPr>
                    </a:p>
                    <a:p>
                      <a:pPr algn="l" fontAlgn="b"/>
                      <a:r>
                        <a:rPr lang="en-US" sz="1100" u="none" strike="noStrike" dirty="0" smtClean="0">
                          <a:solidFill>
                            <a:schemeClr val="tx1"/>
                          </a:solidFill>
                          <a:effectLst/>
                        </a:rPr>
                        <a:t>72 </a:t>
                      </a:r>
                      <a:r>
                        <a:rPr lang="en-US" sz="1100" u="none" strike="noStrike" dirty="0">
                          <a:solidFill>
                            <a:schemeClr val="tx1"/>
                          </a:solidFill>
                          <a:effectLst/>
                        </a:rPr>
                        <a:t>(28.6%)</a:t>
                      </a:r>
                      <a:br>
                        <a:rPr lang="en-US" sz="1100" u="none" strike="noStrike" dirty="0">
                          <a:solidFill>
                            <a:schemeClr val="tx1"/>
                          </a:solidFill>
                          <a:effectLst/>
                        </a:rPr>
                      </a:br>
                      <a:r>
                        <a:rPr lang="en-US" sz="1100" u="none" strike="noStrike" dirty="0">
                          <a:solidFill>
                            <a:schemeClr val="tx1"/>
                          </a:solidFill>
                          <a:effectLst/>
                        </a:rPr>
                        <a:t>54 (21.3%)</a:t>
                      </a:r>
                      <a:br>
                        <a:rPr lang="en-US" sz="1100" u="none" strike="noStrike" dirty="0">
                          <a:solidFill>
                            <a:schemeClr val="tx1"/>
                          </a:solidFill>
                          <a:effectLst/>
                        </a:rPr>
                      </a:br>
                      <a:r>
                        <a:rPr lang="en-US" sz="1100" u="none" strike="noStrike" dirty="0">
                          <a:solidFill>
                            <a:schemeClr val="tx1"/>
                          </a:solidFill>
                          <a:effectLst/>
                        </a:rPr>
                        <a:t>42 (16.7%)</a:t>
                      </a:r>
                      <a:br>
                        <a:rPr lang="en-US" sz="1100" u="none" strike="noStrike" dirty="0">
                          <a:solidFill>
                            <a:schemeClr val="tx1"/>
                          </a:solidFill>
                          <a:effectLst/>
                        </a:rPr>
                      </a:br>
                      <a:r>
                        <a:rPr lang="en-US" sz="1100" u="none" strike="noStrike" dirty="0">
                          <a:solidFill>
                            <a:schemeClr val="tx1"/>
                          </a:solidFill>
                          <a:effectLst/>
                        </a:rPr>
                        <a:t>84 (34.9%)</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endParaRPr lang="en-US" sz="1100" u="none" strike="noStrike" dirty="0" smtClean="0">
                        <a:solidFill>
                          <a:schemeClr val="tx1"/>
                        </a:solidFill>
                        <a:effectLst/>
                      </a:endParaRPr>
                    </a:p>
                    <a:p>
                      <a:pPr algn="l" fontAlgn="b"/>
                      <a:r>
                        <a:rPr lang="en-US" sz="1100" u="none" strike="noStrike" dirty="0" smtClean="0">
                          <a:solidFill>
                            <a:schemeClr val="tx1"/>
                          </a:solidFill>
                          <a:effectLst/>
                        </a:rPr>
                        <a:t>162 </a:t>
                      </a:r>
                      <a:r>
                        <a:rPr lang="en-US" sz="1100" u="none" strike="noStrike" dirty="0">
                          <a:solidFill>
                            <a:schemeClr val="tx1"/>
                          </a:solidFill>
                          <a:effectLst/>
                        </a:rPr>
                        <a:t>(36.5 %)</a:t>
                      </a:r>
                      <a:br>
                        <a:rPr lang="en-US" sz="1100" u="none" strike="noStrike" dirty="0">
                          <a:solidFill>
                            <a:schemeClr val="tx1"/>
                          </a:solidFill>
                          <a:effectLst/>
                        </a:rPr>
                      </a:br>
                      <a:r>
                        <a:rPr lang="en-US" sz="1100" u="none" strike="noStrike" dirty="0">
                          <a:solidFill>
                            <a:schemeClr val="tx1"/>
                          </a:solidFill>
                          <a:effectLst/>
                        </a:rPr>
                        <a:t>115 (25.9%)</a:t>
                      </a:r>
                      <a:br>
                        <a:rPr lang="en-US" sz="1100" u="none" strike="noStrike" dirty="0">
                          <a:solidFill>
                            <a:schemeClr val="tx1"/>
                          </a:solidFill>
                          <a:effectLst/>
                        </a:rPr>
                      </a:br>
                      <a:r>
                        <a:rPr lang="en-US" sz="1100" u="none" strike="noStrike" dirty="0">
                          <a:solidFill>
                            <a:schemeClr val="tx1"/>
                          </a:solidFill>
                          <a:effectLst/>
                        </a:rPr>
                        <a:t>152 (34.2%)</a:t>
                      </a:r>
                      <a:br>
                        <a:rPr lang="en-US" sz="1100" u="none" strike="noStrike" dirty="0">
                          <a:solidFill>
                            <a:schemeClr val="tx1"/>
                          </a:solidFill>
                          <a:effectLst/>
                        </a:rPr>
                      </a:br>
                      <a:r>
                        <a:rPr lang="en-US" sz="1100" u="none" strike="noStrike" dirty="0">
                          <a:solidFill>
                            <a:schemeClr val="tx1"/>
                          </a:solidFill>
                          <a:effectLst/>
                        </a:rPr>
                        <a:t>15 (3.4%)</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t"/>
                      <a:r>
                        <a:rPr lang="en-US" sz="1100" u="none" strike="noStrike">
                          <a:solidFill>
                            <a:schemeClr val="tx1"/>
                          </a:solidFill>
                          <a:effectLst/>
                        </a:rPr>
                        <a:t>0.048</a:t>
                      </a:r>
                      <a:endParaRPr lang="en-US" sz="1100" b="0" i="0" u="none" strike="noStrike">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680172">
                <a:tc>
                  <a:txBody>
                    <a:bodyPr/>
                    <a:lstStyle/>
                    <a:p>
                      <a:pPr algn="l" fontAlgn="b"/>
                      <a:r>
                        <a:rPr lang="en-US" sz="1100" b="1" u="none" strike="noStrike" dirty="0">
                          <a:solidFill>
                            <a:schemeClr val="tx1"/>
                          </a:solidFill>
                          <a:effectLst/>
                        </a:rPr>
                        <a:t>Primary Language</a:t>
                      </a:r>
                      <a:br>
                        <a:rPr lang="en-US" sz="1100" b="1" u="none" strike="noStrike" dirty="0">
                          <a:solidFill>
                            <a:schemeClr val="tx1"/>
                          </a:solidFill>
                          <a:effectLst/>
                        </a:rPr>
                      </a:br>
                      <a:r>
                        <a:rPr lang="en-US" sz="1100" b="1" u="none" strike="noStrike" dirty="0">
                          <a:solidFill>
                            <a:schemeClr val="tx1"/>
                          </a:solidFill>
                          <a:effectLst/>
                        </a:rPr>
                        <a:t>     English</a:t>
                      </a:r>
                      <a:br>
                        <a:rPr lang="en-US" sz="1100" b="1" u="none" strike="noStrike" dirty="0">
                          <a:solidFill>
                            <a:schemeClr val="tx1"/>
                          </a:solidFill>
                          <a:effectLst/>
                        </a:rPr>
                      </a:br>
                      <a:r>
                        <a:rPr lang="en-US" sz="1100" b="1" u="none" strike="noStrike" dirty="0">
                          <a:solidFill>
                            <a:schemeClr val="tx1"/>
                          </a:solidFill>
                          <a:effectLst/>
                        </a:rPr>
                        <a:t>     Non-English</a:t>
                      </a:r>
                      <a:br>
                        <a:rPr lang="en-US" sz="1100" b="1" u="none" strike="noStrike" dirty="0">
                          <a:solidFill>
                            <a:schemeClr val="tx1"/>
                          </a:solidFill>
                          <a:effectLst/>
                        </a:rPr>
                      </a:br>
                      <a:r>
                        <a:rPr lang="en-US" sz="1100" b="1" u="none" strike="noStrike" dirty="0">
                          <a:solidFill>
                            <a:schemeClr val="tx1"/>
                          </a:solidFill>
                          <a:effectLst/>
                        </a:rPr>
                        <a:t>     Unknown</a:t>
                      </a:r>
                      <a:endParaRPr lang="en-US" sz="1100" b="1"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dirty="0">
                          <a:solidFill>
                            <a:schemeClr val="tx1"/>
                          </a:solidFill>
                          <a:effectLst/>
                        </a:rPr>
                        <a:t/>
                      </a:r>
                      <a:br>
                        <a:rPr lang="en-US" sz="1100" u="none" strike="noStrike" dirty="0">
                          <a:solidFill>
                            <a:schemeClr val="tx1"/>
                          </a:solidFill>
                          <a:effectLst/>
                        </a:rPr>
                      </a:br>
                      <a:r>
                        <a:rPr lang="en-US" sz="1100" u="none" strike="noStrike" dirty="0">
                          <a:solidFill>
                            <a:schemeClr val="tx1"/>
                          </a:solidFill>
                          <a:effectLst/>
                        </a:rPr>
                        <a:t>193 (76.6%)</a:t>
                      </a:r>
                      <a:br>
                        <a:rPr lang="en-US" sz="1100" u="none" strike="noStrike" dirty="0">
                          <a:solidFill>
                            <a:schemeClr val="tx1"/>
                          </a:solidFill>
                          <a:effectLst/>
                        </a:rPr>
                      </a:br>
                      <a:r>
                        <a:rPr lang="en-US" sz="1100" u="none" strike="noStrike" dirty="0">
                          <a:solidFill>
                            <a:schemeClr val="tx1"/>
                          </a:solidFill>
                          <a:effectLst/>
                        </a:rPr>
                        <a:t>3 (1.2%)</a:t>
                      </a:r>
                      <a:br>
                        <a:rPr lang="en-US" sz="1100" u="none" strike="noStrike" dirty="0">
                          <a:solidFill>
                            <a:schemeClr val="tx1"/>
                          </a:solidFill>
                          <a:effectLst/>
                        </a:rPr>
                      </a:br>
                      <a:r>
                        <a:rPr lang="en-US" sz="1100" u="none" strike="noStrike" dirty="0">
                          <a:solidFill>
                            <a:schemeClr val="tx1"/>
                          </a:solidFill>
                          <a:effectLst/>
                        </a:rPr>
                        <a:t>56 (22.2%)</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a:solidFill>
                            <a:schemeClr val="tx1"/>
                          </a:solidFill>
                          <a:effectLst/>
                        </a:rPr>
                        <a:t/>
                      </a:r>
                      <a:br>
                        <a:rPr lang="en-US" sz="1100" u="none" strike="noStrike">
                          <a:solidFill>
                            <a:schemeClr val="tx1"/>
                          </a:solidFill>
                          <a:effectLst/>
                        </a:rPr>
                      </a:br>
                      <a:r>
                        <a:rPr lang="en-US" sz="1100" u="none" strike="noStrike">
                          <a:solidFill>
                            <a:schemeClr val="tx1"/>
                          </a:solidFill>
                          <a:effectLst/>
                        </a:rPr>
                        <a:t>417 (93.9%)</a:t>
                      </a:r>
                      <a:br>
                        <a:rPr lang="en-US" sz="1100" u="none" strike="noStrike">
                          <a:solidFill>
                            <a:schemeClr val="tx1"/>
                          </a:solidFill>
                          <a:effectLst/>
                        </a:rPr>
                      </a:br>
                      <a:r>
                        <a:rPr lang="en-US" sz="1100" u="none" strike="noStrike">
                          <a:solidFill>
                            <a:schemeClr val="tx1"/>
                          </a:solidFill>
                          <a:effectLst/>
                        </a:rPr>
                        <a:t>16 (3.6%)</a:t>
                      </a:r>
                      <a:br>
                        <a:rPr lang="en-US" sz="1100" u="none" strike="noStrike">
                          <a:solidFill>
                            <a:schemeClr val="tx1"/>
                          </a:solidFill>
                          <a:effectLst/>
                        </a:rPr>
                      </a:br>
                      <a:r>
                        <a:rPr lang="en-US" sz="1100" u="none" strike="noStrike">
                          <a:solidFill>
                            <a:schemeClr val="tx1"/>
                          </a:solidFill>
                          <a:effectLst/>
                        </a:rPr>
                        <a:t>11 (2.5%)</a:t>
                      </a:r>
                      <a:endParaRPr lang="en-US" sz="1100" b="0" i="0" u="none" strike="noStrike">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t"/>
                      <a:r>
                        <a:rPr lang="en-US" sz="1100" u="none" strike="noStrike" dirty="0">
                          <a:solidFill>
                            <a:schemeClr val="tx1"/>
                          </a:solidFill>
                          <a:effectLst/>
                        </a:rPr>
                        <a:t>0.142</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497249">
                <a:tc>
                  <a:txBody>
                    <a:bodyPr/>
                    <a:lstStyle/>
                    <a:p>
                      <a:pPr algn="l" fontAlgn="b"/>
                      <a:r>
                        <a:rPr lang="en-US" sz="1100" b="1" u="none" strike="noStrike" dirty="0">
                          <a:solidFill>
                            <a:schemeClr val="tx1"/>
                          </a:solidFill>
                          <a:effectLst/>
                        </a:rPr>
                        <a:t>Insurance</a:t>
                      </a:r>
                      <a:br>
                        <a:rPr lang="en-US" sz="1100" b="1" u="none" strike="noStrike" dirty="0">
                          <a:solidFill>
                            <a:schemeClr val="tx1"/>
                          </a:solidFill>
                          <a:effectLst/>
                        </a:rPr>
                      </a:br>
                      <a:r>
                        <a:rPr lang="en-US" sz="1100" b="1" u="none" strike="noStrike" dirty="0">
                          <a:solidFill>
                            <a:schemeClr val="tx1"/>
                          </a:solidFill>
                          <a:effectLst/>
                        </a:rPr>
                        <a:t>     Private</a:t>
                      </a:r>
                      <a:br>
                        <a:rPr lang="en-US" sz="1100" b="1" u="none" strike="noStrike" dirty="0">
                          <a:solidFill>
                            <a:schemeClr val="tx1"/>
                          </a:solidFill>
                          <a:effectLst/>
                        </a:rPr>
                      </a:br>
                      <a:r>
                        <a:rPr lang="en-US" sz="1100" b="1" u="none" strike="noStrike" dirty="0">
                          <a:solidFill>
                            <a:schemeClr val="tx1"/>
                          </a:solidFill>
                          <a:effectLst/>
                        </a:rPr>
                        <a:t>     Medicaid</a:t>
                      </a:r>
                      <a:endParaRPr lang="en-US" sz="1100" b="1"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a:solidFill>
                            <a:schemeClr val="tx1"/>
                          </a:solidFill>
                          <a:effectLst/>
                        </a:rPr>
                        <a:t/>
                      </a:r>
                      <a:br>
                        <a:rPr lang="en-US" sz="1100" u="none" strike="noStrike">
                          <a:solidFill>
                            <a:schemeClr val="tx1"/>
                          </a:solidFill>
                          <a:effectLst/>
                        </a:rPr>
                      </a:br>
                      <a:r>
                        <a:rPr lang="en-US" sz="1100" u="none" strike="noStrike">
                          <a:solidFill>
                            <a:schemeClr val="tx1"/>
                          </a:solidFill>
                          <a:effectLst/>
                        </a:rPr>
                        <a:t>67 (26.6%)</a:t>
                      </a:r>
                      <a:br>
                        <a:rPr lang="en-US" sz="1100" u="none" strike="noStrike">
                          <a:solidFill>
                            <a:schemeClr val="tx1"/>
                          </a:solidFill>
                          <a:effectLst/>
                        </a:rPr>
                      </a:br>
                      <a:r>
                        <a:rPr lang="en-US" sz="1100" u="none" strike="noStrike">
                          <a:solidFill>
                            <a:schemeClr val="tx1"/>
                          </a:solidFill>
                          <a:effectLst/>
                        </a:rPr>
                        <a:t>185 (73.4%)</a:t>
                      </a:r>
                      <a:endParaRPr lang="en-US" sz="1100" b="0" i="0" u="none" strike="noStrike">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dirty="0">
                          <a:solidFill>
                            <a:schemeClr val="tx1"/>
                          </a:solidFill>
                          <a:effectLst/>
                        </a:rPr>
                        <a:t/>
                      </a:r>
                      <a:br>
                        <a:rPr lang="en-US" sz="1100" u="none" strike="noStrike" dirty="0">
                          <a:solidFill>
                            <a:schemeClr val="tx1"/>
                          </a:solidFill>
                          <a:effectLst/>
                        </a:rPr>
                      </a:br>
                      <a:r>
                        <a:rPr lang="en-US" sz="1100" u="none" strike="noStrike" dirty="0">
                          <a:solidFill>
                            <a:schemeClr val="tx1"/>
                          </a:solidFill>
                          <a:effectLst/>
                        </a:rPr>
                        <a:t>127 (28.6%) </a:t>
                      </a:r>
                      <a:br>
                        <a:rPr lang="en-US" sz="1100" u="none" strike="noStrike" dirty="0">
                          <a:solidFill>
                            <a:schemeClr val="tx1"/>
                          </a:solidFill>
                          <a:effectLst/>
                        </a:rPr>
                      </a:br>
                      <a:r>
                        <a:rPr lang="en-US" sz="1100" u="none" strike="noStrike" dirty="0">
                          <a:solidFill>
                            <a:schemeClr val="tx1"/>
                          </a:solidFill>
                          <a:effectLst/>
                        </a:rPr>
                        <a:t>317 (71.4%)</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t"/>
                      <a:r>
                        <a:rPr lang="en-US" sz="1100" u="none" strike="noStrike" dirty="0">
                          <a:solidFill>
                            <a:schemeClr val="tx1"/>
                          </a:solidFill>
                          <a:effectLst/>
                        </a:rPr>
                        <a:t>0.569</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r h="554553">
                <a:tc>
                  <a:txBody>
                    <a:bodyPr/>
                    <a:lstStyle/>
                    <a:p>
                      <a:pPr algn="l" fontAlgn="b"/>
                      <a:r>
                        <a:rPr lang="en-US" sz="1100" b="1" u="none" strike="noStrike" dirty="0">
                          <a:solidFill>
                            <a:schemeClr val="tx1"/>
                          </a:solidFill>
                          <a:effectLst/>
                        </a:rPr>
                        <a:t>Pharmacy </a:t>
                      </a:r>
                      <a:br>
                        <a:rPr lang="en-US" sz="1100" b="1" u="none" strike="noStrike" dirty="0">
                          <a:solidFill>
                            <a:schemeClr val="tx1"/>
                          </a:solidFill>
                          <a:effectLst/>
                        </a:rPr>
                      </a:br>
                      <a:r>
                        <a:rPr lang="en-US" sz="1100" b="1" u="none" strike="noStrike" dirty="0">
                          <a:solidFill>
                            <a:schemeClr val="tx1"/>
                          </a:solidFill>
                          <a:effectLst/>
                        </a:rPr>
                        <a:t>     UCDMC</a:t>
                      </a:r>
                      <a:br>
                        <a:rPr lang="en-US" sz="1100" b="1" u="none" strike="noStrike" dirty="0">
                          <a:solidFill>
                            <a:schemeClr val="tx1"/>
                          </a:solidFill>
                          <a:effectLst/>
                        </a:rPr>
                      </a:br>
                      <a:r>
                        <a:rPr lang="en-US" sz="1100" b="1" u="none" strike="noStrike" dirty="0">
                          <a:solidFill>
                            <a:schemeClr val="tx1"/>
                          </a:solidFill>
                          <a:effectLst/>
                        </a:rPr>
                        <a:t>     Not UCDMC</a:t>
                      </a:r>
                      <a:endParaRPr lang="en-US" sz="1100" b="1"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dirty="0">
                          <a:solidFill>
                            <a:schemeClr val="tx1"/>
                          </a:solidFill>
                          <a:effectLst/>
                        </a:rPr>
                        <a:t/>
                      </a:r>
                      <a:br>
                        <a:rPr lang="en-US" sz="1100" u="none" strike="noStrike" dirty="0">
                          <a:solidFill>
                            <a:schemeClr val="tx1"/>
                          </a:solidFill>
                          <a:effectLst/>
                        </a:rPr>
                      </a:br>
                      <a:r>
                        <a:rPr lang="en-US" sz="1100" u="none" strike="noStrike" dirty="0">
                          <a:solidFill>
                            <a:schemeClr val="tx1"/>
                          </a:solidFill>
                          <a:effectLst/>
                        </a:rPr>
                        <a:t>76 (30.2%)</a:t>
                      </a:r>
                      <a:br>
                        <a:rPr lang="en-US" sz="1100" u="none" strike="noStrike" dirty="0">
                          <a:solidFill>
                            <a:schemeClr val="tx1"/>
                          </a:solidFill>
                          <a:effectLst/>
                        </a:rPr>
                      </a:br>
                      <a:r>
                        <a:rPr lang="en-US" sz="1100" u="none" strike="noStrike" dirty="0">
                          <a:solidFill>
                            <a:schemeClr val="tx1"/>
                          </a:solidFill>
                          <a:effectLst/>
                        </a:rPr>
                        <a:t>176 (69.8%)</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l" fontAlgn="b"/>
                      <a:r>
                        <a:rPr lang="en-US" sz="1100" u="none" strike="noStrike" dirty="0">
                          <a:solidFill>
                            <a:schemeClr val="tx1"/>
                          </a:solidFill>
                          <a:effectLst/>
                        </a:rPr>
                        <a:t/>
                      </a:r>
                      <a:br>
                        <a:rPr lang="en-US" sz="1100" u="none" strike="noStrike" dirty="0">
                          <a:solidFill>
                            <a:schemeClr val="tx1"/>
                          </a:solidFill>
                          <a:effectLst/>
                        </a:rPr>
                      </a:br>
                      <a:r>
                        <a:rPr lang="en-US" sz="1100" u="none" strike="noStrike" dirty="0">
                          <a:solidFill>
                            <a:schemeClr val="tx1"/>
                          </a:solidFill>
                          <a:effectLst/>
                        </a:rPr>
                        <a:t>272 (61.3%)</a:t>
                      </a:r>
                      <a:br>
                        <a:rPr lang="en-US" sz="1100" u="none" strike="noStrike" dirty="0">
                          <a:solidFill>
                            <a:schemeClr val="tx1"/>
                          </a:solidFill>
                          <a:effectLst/>
                        </a:rPr>
                      </a:br>
                      <a:r>
                        <a:rPr lang="en-US" sz="1100" u="none" strike="noStrike" dirty="0">
                          <a:solidFill>
                            <a:schemeClr val="tx1"/>
                          </a:solidFill>
                          <a:effectLst/>
                        </a:rPr>
                        <a:t>172 (38.7%)</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r" fontAlgn="t"/>
                      <a:r>
                        <a:rPr lang="en-US" sz="1100" u="none" strike="noStrike" dirty="0">
                          <a:solidFill>
                            <a:schemeClr val="tx1"/>
                          </a:solidFill>
                          <a:effectLst/>
                        </a:rPr>
                        <a:t>&lt;0.001</a:t>
                      </a:r>
                      <a:endParaRPr lang="en-US" sz="1100" b="0" i="0" u="none" strike="noStrike" dirty="0">
                        <a:solidFill>
                          <a:schemeClr val="tx1"/>
                        </a:solidFill>
                        <a:effectLst/>
                        <a:latin typeface="Calibri" panose="020F050202020403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r>
            </a:tbl>
          </a:graphicData>
        </a:graphic>
      </p:graphicFrame>
      <p:sp>
        <p:nvSpPr>
          <p:cNvPr id="76" name="Text Placeholder 7"/>
          <p:cNvSpPr>
            <a:spLocks noGrp="1"/>
          </p:cNvSpPr>
          <p:nvPr>
            <p:ph type="body" sz="quarter" idx="23"/>
          </p:nvPr>
        </p:nvSpPr>
        <p:spPr>
          <a:xfrm>
            <a:off x="13913871" y="7817015"/>
            <a:ext cx="6286500" cy="479239"/>
          </a:xfrm>
        </p:spPr>
        <p:txBody>
          <a:bodyPr/>
          <a:lstStyle/>
          <a:p>
            <a:r>
              <a:rPr lang="en-US" b="1" dirty="0" smtClean="0"/>
              <a:t>Figure 1</a:t>
            </a:r>
            <a:r>
              <a:rPr lang="en-US" b="1" dirty="0"/>
              <a:t>. </a:t>
            </a:r>
            <a:r>
              <a:rPr lang="en-US" dirty="0"/>
              <a:t>Documentation </a:t>
            </a:r>
            <a:r>
              <a:rPr lang="en-US" dirty="0" smtClean="0"/>
              <a:t>rates </a:t>
            </a:r>
            <a:r>
              <a:rPr lang="en-US" dirty="0"/>
              <a:t>of a</a:t>
            </a:r>
            <a:r>
              <a:rPr lang="en-US" dirty="0" smtClean="0"/>
              <a:t>ntibiotic patient adherence (p&lt;0.001) </a:t>
            </a:r>
            <a:endParaRPr lang="en-US" dirty="0"/>
          </a:p>
        </p:txBody>
      </p:sp>
      <p:sp>
        <p:nvSpPr>
          <p:cNvPr id="83" name="Text Placeholder 7"/>
          <p:cNvSpPr>
            <a:spLocks noGrp="1"/>
          </p:cNvSpPr>
          <p:nvPr>
            <p:ph type="body" sz="quarter" idx="23"/>
          </p:nvPr>
        </p:nvSpPr>
        <p:spPr>
          <a:xfrm>
            <a:off x="13906500" y="11035714"/>
            <a:ext cx="6286500" cy="479239"/>
          </a:xfrm>
        </p:spPr>
        <p:txBody>
          <a:bodyPr/>
          <a:lstStyle/>
          <a:p>
            <a:r>
              <a:rPr lang="en-US" b="1" dirty="0" smtClean="0"/>
              <a:t>Figure 2. </a:t>
            </a:r>
            <a:r>
              <a:rPr lang="en-US" dirty="0" smtClean="0"/>
              <a:t>Rates of patient adherence to prescribed antibiotics (p&lt;0.001)</a:t>
            </a:r>
            <a:endParaRPr lang="en-US" dirty="0"/>
          </a:p>
        </p:txBody>
      </p:sp>
      <p:sp>
        <p:nvSpPr>
          <p:cNvPr id="84" name="Rectangle 83"/>
          <p:cNvSpPr/>
          <p:nvPr/>
        </p:nvSpPr>
        <p:spPr>
          <a:xfrm>
            <a:off x="14025785" y="14254413"/>
            <a:ext cx="6162170" cy="1754326"/>
          </a:xfrm>
          <a:prstGeom prst="rect">
            <a:avLst/>
          </a:prstGeom>
        </p:spPr>
        <p:txBody>
          <a:bodyPr wrap="square">
            <a:spAutoFit/>
          </a:bodyPr>
          <a:lstStyle/>
          <a:p>
            <a:pPr marL="285750" indent="-285750" algn="just">
              <a:buFont typeface="Courier New" panose="02070309020205020404" pitchFamily="49" charset="0"/>
              <a:buChar char="o"/>
            </a:pPr>
            <a:r>
              <a:rPr lang="en-US" sz="1800" dirty="0">
                <a:latin typeface="Arial" panose="020B0604020202020204" pitchFamily="34" charset="0"/>
                <a:ea typeface="Times New Roman" panose="02020603050405020304" pitchFamily="18" charset="0"/>
                <a:cs typeface="Arial" panose="020B0604020202020204" pitchFamily="34" charset="0"/>
              </a:rPr>
              <a:t>For </a:t>
            </a:r>
            <a:r>
              <a:rPr lang="en-US" sz="1800" dirty="0" smtClean="0">
                <a:latin typeface="Arial" panose="020B0604020202020204" pitchFamily="34" charset="0"/>
                <a:ea typeface="Times New Roman" panose="02020603050405020304" pitchFamily="18" charset="0"/>
                <a:cs typeface="Arial" panose="020B0604020202020204" pitchFamily="34" charset="0"/>
              </a:rPr>
              <a:t>non-adherent </a:t>
            </a:r>
            <a:r>
              <a:rPr lang="en-US" sz="1800" dirty="0">
                <a:latin typeface="Arial" panose="020B0604020202020204" pitchFamily="34" charset="0"/>
                <a:ea typeface="Times New Roman" panose="02020603050405020304" pitchFamily="18" charset="0"/>
                <a:cs typeface="Arial" panose="020B0604020202020204" pitchFamily="34" charset="0"/>
              </a:rPr>
              <a:t>patients, antibiotic administration in the pre-operative area increased from 84.4% (27/32) to 97.7% (42/43, p=0.04). </a:t>
            </a:r>
            <a:endParaRPr lang="en-US" sz="1800" dirty="0" smtClean="0">
              <a:latin typeface="Arial" panose="020B0604020202020204" pitchFamily="34" charset="0"/>
              <a:ea typeface="Times New Roman" panose="02020603050405020304" pitchFamily="18" charset="0"/>
              <a:cs typeface="Arial" panose="020B0604020202020204" pitchFamily="34" charset="0"/>
            </a:endParaRPr>
          </a:p>
          <a:p>
            <a:pPr algn="just"/>
            <a:endParaRPr lang="en-US" sz="1800" dirty="0" smtClean="0">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Courier New" panose="02070309020205020404" pitchFamily="49" charset="0"/>
              <a:buChar char="o"/>
            </a:pPr>
            <a:r>
              <a:rPr lang="en-US" sz="1800" dirty="0" smtClean="0">
                <a:latin typeface="Arial" panose="020B0604020202020204" pitchFamily="34" charset="0"/>
                <a:ea typeface="Times New Roman" panose="02020603050405020304" pitchFamily="18" charset="0"/>
                <a:cs typeface="Arial" panose="020B0604020202020204" pitchFamily="34" charset="0"/>
              </a:rPr>
              <a:t>The </a:t>
            </a:r>
            <a:r>
              <a:rPr lang="en-US" sz="1800" dirty="0">
                <a:latin typeface="Arial" panose="020B0604020202020204" pitchFamily="34" charset="0"/>
                <a:ea typeface="Times New Roman" panose="02020603050405020304" pitchFamily="18" charset="0"/>
                <a:cs typeface="Arial" panose="020B0604020202020204" pitchFamily="34" charset="0"/>
              </a:rPr>
              <a:t>proportion of patients who received no antibiotics decreased from 2.4% (6/252) to 0.5% (2/444, p=0.01).</a:t>
            </a:r>
            <a:endParaRPr lang="en-US" sz="1800" dirty="0">
              <a:latin typeface="Arial" panose="020B0604020202020204" pitchFamily="34" charset="0"/>
              <a:cs typeface="Arial" panose="020B0604020202020204" pitchFamily="34" charset="0"/>
            </a:endParaRPr>
          </a:p>
        </p:txBody>
      </p:sp>
      <p:graphicFrame>
        <p:nvGraphicFramePr>
          <p:cNvPr id="86" name="Chart 85"/>
          <p:cNvGraphicFramePr>
            <a:graphicFrameLocks/>
          </p:cNvGraphicFramePr>
          <p:nvPr>
            <p:extLst>
              <p:ext uri="{D42A27DB-BD31-4B8C-83A1-F6EECF244321}">
                <p14:modId xmlns:p14="http://schemas.microsoft.com/office/powerpoint/2010/main" val="331218838"/>
              </p:ext>
            </p:extLst>
          </p:nvPr>
        </p:nvGraphicFramePr>
        <p:xfrm>
          <a:off x="14025785" y="8205430"/>
          <a:ext cx="606267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7" name="Chart 86"/>
          <p:cNvGraphicFramePr>
            <a:graphicFrameLocks/>
          </p:cNvGraphicFramePr>
          <p:nvPr>
            <p:extLst>
              <p:ext uri="{D42A27DB-BD31-4B8C-83A1-F6EECF244321}">
                <p14:modId xmlns:p14="http://schemas.microsoft.com/office/powerpoint/2010/main" val="2619178675"/>
              </p:ext>
            </p:extLst>
          </p:nvPr>
        </p:nvGraphicFramePr>
        <p:xfrm>
          <a:off x="14025784" y="11423559"/>
          <a:ext cx="6062675"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88" name="Text Placeholder 10"/>
          <p:cNvSpPr>
            <a:spLocks noGrp="1"/>
          </p:cNvSpPr>
          <p:nvPr>
            <p:ph type="body" sz="quarter" idx="26"/>
          </p:nvPr>
        </p:nvSpPr>
        <p:spPr>
          <a:xfrm>
            <a:off x="20695441" y="3238918"/>
            <a:ext cx="5946649" cy="4363379"/>
          </a:xfrm>
        </p:spPr>
        <p:txBody>
          <a:bodyPr/>
          <a:lstStyle/>
          <a:p>
            <a:endParaRPr lang="en-US" sz="1800" dirty="0" smtClean="0">
              <a:latin typeface="+mj-lt"/>
            </a:endParaRPr>
          </a:p>
          <a:p>
            <a:pPr marL="285750" indent="-285750" algn="just">
              <a:buFont typeface="Courier New" panose="02070309020205020404" pitchFamily="49" charset="0"/>
              <a:buChar char="o"/>
            </a:pPr>
            <a:r>
              <a:rPr lang="en-US" sz="1800" dirty="0" smtClean="0">
                <a:latin typeface="Arial" panose="020B0604020202020204" pitchFamily="34" charset="0"/>
                <a:cs typeface="Arial" panose="020B0604020202020204" pitchFamily="34" charset="0"/>
              </a:rPr>
              <a:t>Our interventions increased </a:t>
            </a:r>
            <a:r>
              <a:rPr lang="en-US" sz="1800" dirty="0">
                <a:latin typeface="Arial" panose="020B0604020202020204" pitchFamily="34" charset="0"/>
                <a:cs typeface="Arial" panose="020B0604020202020204" pitchFamily="34" charset="0"/>
              </a:rPr>
              <a:t>the </a:t>
            </a:r>
            <a:r>
              <a:rPr lang="en-US" sz="1800" dirty="0" smtClean="0">
                <a:latin typeface="Arial" panose="020B0604020202020204" pitchFamily="34" charset="0"/>
                <a:cs typeface="Arial" panose="020B0604020202020204" pitchFamily="34" charset="0"/>
              </a:rPr>
              <a:t>documentation rates </a:t>
            </a:r>
            <a:r>
              <a:rPr lang="en-US" sz="1800" dirty="0">
                <a:latin typeface="Arial" panose="020B0604020202020204" pitchFamily="34" charset="0"/>
                <a:cs typeface="Arial" panose="020B0604020202020204" pitchFamily="34" charset="0"/>
              </a:rPr>
              <a:t>of </a:t>
            </a:r>
            <a:r>
              <a:rPr lang="en-US" sz="1800" dirty="0" smtClean="0">
                <a:latin typeface="Arial" panose="020B0604020202020204" pitchFamily="34" charset="0"/>
                <a:cs typeface="Arial" panose="020B0604020202020204" pitchFamily="34" charset="0"/>
              </a:rPr>
              <a:t>patient </a:t>
            </a:r>
            <a:r>
              <a:rPr lang="en-US" sz="1800" dirty="0">
                <a:latin typeface="Arial" panose="020B0604020202020204" pitchFamily="34" charset="0"/>
                <a:cs typeface="Arial" panose="020B0604020202020204" pitchFamily="34" charset="0"/>
              </a:rPr>
              <a:t>adherence to prescribed prophylactic </a:t>
            </a:r>
            <a:r>
              <a:rPr lang="en-US" sz="1800" dirty="0" smtClean="0">
                <a:latin typeface="Arial" panose="020B0604020202020204" pitchFamily="34" charset="0"/>
                <a:cs typeface="Arial" panose="020B0604020202020204" pitchFamily="34" charset="0"/>
              </a:rPr>
              <a:t>antibiotics, improved antibiotic provision in the pre-operative area for non-adherent patients, and reduced the </a:t>
            </a:r>
            <a:r>
              <a:rPr lang="en-US" sz="1800" dirty="0">
                <a:latin typeface="Arial" panose="020B0604020202020204" pitchFamily="34" charset="0"/>
                <a:cs typeface="Arial" panose="020B0604020202020204" pitchFamily="34" charset="0"/>
              </a:rPr>
              <a:t>overall proportion of patients who received no </a:t>
            </a:r>
            <a:r>
              <a:rPr lang="en-US" sz="1800" dirty="0" smtClean="0">
                <a:latin typeface="Arial" panose="020B0604020202020204" pitchFamily="34" charset="0"/>
                <a:cs typeface="Arial" panose="020B0604020202020204" pitchFamily="34" charset="0"/>
              </a:rPr>
              <a:t>antibiotics</a:t>
            </a:r>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prior to their abortion procedure</a:t>
            </a:r>
          </a:p>
          <a:p>
            <a:pPr marL="285750" indent="-285750" algn="just">
              <a:buFont typeface="Courier New" panose="02070309020205020404" pitchFamily="49" charset="0"/>
              <a:buChar char="o"/>
            </a:pPr>
            <a:endParaRPr lang="en-US" sz="1800" dirty="0">
              <a:latin typeface="Arial" panose="020B0604020202020204" pitchFamily="34" charset="0"/>
              <a:cs typeface="Arial" panose="020B0604020202020204" pitchFamily="34" charset="0"/>
            </a:endParaRPr>
          </a:p>
          <a:p>
            <a:pPr marL="285750" indent="-285750" algn="just">
              <a:buFont typeface="Courier New" panose="02070309020205020404" pitchFamily="49" charset="0"/>
              <a:buChar char="o"/>
            </a:pPr>
            <a:r>
              <a:rPr lang="en-US" sz="1800" dirty="0">
                <a:latin typeface="Arial" panose="020B0604020202020204" pitchFamily="34" charset="0"/>
                <a:cs typeface="Arial" panose="020B0604020202020204" pitchFamily="34" charset="0"/>
              </a:rPr>
              <a:t>Using a standardized preoperative template an a clinic pharmacy improves the utilization of prophylactic antibiotics for patients undergoing abortions in the operating room. </a:t>
            </a:r>
          </a:p>
          <a:p>
            <a:pPr marL="285750" indent="-285750">
              <a:buFont typeface="Courier New" panose="02070309020205020404" pitchFamily="49" charset="0"/>
              <a:buChar char="o"/>
            </a:pPr>
            <a:endParaRPr lang="en-US" sz="1800" dirty="0">
              <a:latin typeface="+mj-lt"/>
            </a:endParaRPr>
          </a:p>
        </p:txBody>
      </p:sp>
      <p:sp>
        <p:nvSpPr>
          <p:cNvPr id="68" name="Text Placeholder 5"/>
          <p:cNvSpPr>
            <a:spLocks noGrp="1"/>
          </p:cNvSpPr>
          <p:nvPr>
            <p:ph type="body" sz="quarter" idx="21"/>
          </p:nvPr>
        </p:nvSpPr>
        <p:spPr>
          <a:xfrm>
            <a:off x="13898377" y="7499653"/>
            <a:ext cx="6280546" cy="448461"/>
          </a:xfrm>
        </p:spPr>
        <p:txBody>
          <a:bodyPr/>
          <a:lstStyle/>
          <a:p>
            <a:r>
              <a:rPr lang="en-US" sz="1200" dirty="0" smtClean="0"/>
              <a:t>+ comparing mean gestation age ; ++ comparing proportions of first and second trimester</a:t>
            </a:r>
            <a:endParaRPr lang="en-US" sz="1200" dirty="0"/>
          </a:p>
        </p:txBody>
      </p:sp>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4948</TotalTime>
  <Words>1010</Words>
  <Application>Microsoft Office PowerPoint</Application>
  <PresentationFormat>Custom</PresentationFormat>
  <Paragraphs>109</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Moonju Del Pizzo</cp:lastModifiedBy>
  <cp:revision>77</cp:revision>
  <dcterms:created xsi:type="dcterms:W3CDTF">2012-02-06T18:46:22Z</dcterms:created>
  <dcterms:modified xsi:type="dcterms:W3CDTF">2016-02-16T18:46:26Z</dcterms:modified>
</cp:coreProperties>
</file>